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82" r:id="rId5"/>
    <p:sldId id="281" r:id="rId6"/>
    <p:sldId id="277" r:id="rId7"/>
    <p:sldId id="261" r:id="rId8"/>
    <p:sldId id="292" r:id="rId9"/>
    <p:sldId id="294" r:id="rId10"/>
    <p:sldId id="293" r:id="rId11"/>
    <p:sldId id="262" r:id="rId12"/>
    <p:sldId id="274" r:id="rId13"/>
    <p:sldId id="264" r:id="rId14"/>
    <p:sldId id="265" r:id="rId15"/>
    <p:sldId id="266" r:id="rId16"/>
    <p:sldId id="279" r:id="rId17"/>
    <p:sldId id="267" r:id="rId18"/>
    <p:sldId id="268" r:id="rId19"/>
    <p:sldId id="276" r:id="rId20"/>
    <p:sldId id="275" r:id="rId21"/>
    <p:sldId id="271" r:id="rId22"/>
    <p:sldId id="283" r:id="rId23"/>
    <p:sldId id="284" r:id="rId24"/>
    <p:sldId id="285" r:id="rId25"/>
    <p:sldId id="295" r:id="rId26"/>
    <p:sldId id="296" r:id="rId27"/>
    <p:sldId id="297" r:id="rId28"/>
    <p:sldId id="291"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8EC20E35-A176-4012-BC5E-935CFFF8708E}" styleName="中度样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21" autoAdjust="0"/>
    <p:restoredTop sz="94660"/>
  </p:normalViewPr>
  <p:slideViewPr>
    <p:cSldViewPr snapToGrid="0">
      <p:cViewPr varScale="1">
        <p:scale>
          <a:sx n="99" d="100"/>
          <a:sy n="99" d="100"/>
        </p:scale>
        <p:origin x="288"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F59EC0-64E4-4471-915A-DA1E32DB3104}" type="doc">
      <dgm:prSet loTypeId="urn:microsoft.com/office/officeart/2018/5/layout/IconLeaf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0C46234A-59BC-4A57-AF6D-061F8954DB05}">
      <dgm:prSet/>
      <dgm:spPr/>
      <dgm:t>
        <a:bodyPr/>
        <a:lstStyle/>
        <a:p>
          <a:pPr>
            <a:defRPr cap="all"/>
          </a:pPr>
          <a:r>
            <a:rPr lang="en-US"/>
            <a:t>Literature Review</a:t>
          </a:r>
        </a:p>
      </dgm:t>
    </dgm:pt>
    <dgm:pt modelId="{1C3F920C-E861-4EB3-8829-A79CBF54F0E6}" type="parTrans" cxnId="{76ABC0A8-071C-4182-A335-9ABCFEF4E159}">
      <dgm:prSet/>
      <dgm:spPr/>
      <dgm:t>
        <a:bodyPr/>
        <a:lstStyle/>
        <a:p>
          <a:endParaRPr lang="en-US"/>
        </a:p>
      </dgm:t>
    </dgm:pt>
    <dgm:pt modelId="{D48070E4-78C0-4628-AC46-E21F9F816D64}" type="sibTrans" cxnId="{76ABC0A8-071C-4182-A335-9ABCFEF4E159}">
      <dgm:prSet/>
      <dgm:spPr/>
      <dgm:t>
        <a:bodyPr/>
        <a:lstStyle/>
        <a:p>
          <a:endParaRPr lang="en-US"/>
        </a:p>
      </dgm:t>
    </dgm:pt>
    <dgm:pt modelId="{89A05269-7521-471A-A461-E8C7DA5B3664}">
      <dgm:prSet/>
      <dgm:spPr/>
      <dgm:t>
        <a:bodyPr/>
        <a:lstStyle/>
        <a:p>
          <a:pPr>
            <a:defRPr cap="all"/>
          </a:pPr>
          <a:r>
            <a:rPr lang="en-US"/>
            <a:t>Online Survey</a:t>
          </a:r>
        </a:p>
      </dgm:t>
    </dgm:pt>
    <dgm:pt modelId="{306BE300-151B-41C4-83F2-6042FCF83621}" type="parTrans" cxnId="{95937B9E-1F35-4543-BE51-94F0314088EC}">
      <dgm:prSet/>
      <dgm:spPr/>
      <dgm:t>
        <a:bodyPr/>
        <a:lstStyle/>
        <a:p>
          <a:endParaRPr lang="en-US"/>
        </a:p>
      </dgm:t>
    </dgm:pt>
    <dgm:pt modelId="{6B5F893D-4B62-48F2-9F6B-A486D3C6B490}" type="sibTrans" cxnId="{95937B9E-1F35-4543-BE51-94F0314088EC}">
      <dgm:prSet/>
      <dgm:spPr/>
      <dgm:t>
        <a:bodyPr/>
        <a:lstStyle/>
        <a:p>
          <a:endParaRPr lang="en-US"/>
        </a:p>
      </dgm:t>
    </dgm:pt>
    <dgm:pt modelId="{28357E4A-629C-4C5D-95AF-2049584113A7}" type="pres">
      <dgm:prSet presAssocID="{BEF59EC0-64E4-4471-915A-DA1E32DB3104}" presName="root" presStyleCnt="0">
        <dgm:presLayoutVars>
          <dgm:dir/>
          <dgm:resizeHandles val="exact"/>
        </dgm:presLayoutVars>
      </dgm:prSet>
      <dgm:spPr/>
    </dgm:pt>
    <dgm:pt modelId="{5D457A6E-D460-4ADD-807C-F2095DEEAB7C}" type="pres">
      <dgm:prSet presAssocID="{0C46234A-59BC-4A57-AF6D-061F8954DB05}" presName="compNode" presStyleCnt="0"/>
      <dgm:spPr/>
    </dgm:pt>
    <dgm:pt modelId="{4F98C6AD-50FB-486F-92DF-18A9B1EE54AD}" type="pres">
      <dgm:prSet presAssocID="{0C46234A-59BC-4A57-AF6D-061F8954DB05}" presName="iconBgRect" presStyleLbl="bgShp" presStyleIdx="0" presStyleCnt="2"/>
      <dgm:spPr>
        <a:prstGeom prst="round2DiagRect">
          <a:avLst>
            <a:gd name="adj1" fmla="val 29727"/>
            <a:gd name="adj2" fmla="val 0"/>
          </a:avLst>
        </a:prstGeom>
      </dgm:spPr>
    </dgm:pt>
    <dgm:pt modelId="{0764D6A0-8AD1-4938-87DB-EADE0D51EEAD}" type="pres">
      <dgm:prSet presAssocID="{0C46234A-59BC-4A57-AF6D-061F8954DB05}"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书籍"/>
        </a:ext>
      </dgm:extLst>
    </dgm:pt>
    <dgm:pt modelId="{E0C8129C-BD46-408B-A673-0C95118390FD}" type="pres">
      <dgm:prSet presAssocID="{0C46234A-59BC-4A57-AF6D-061F8954DB05}" presName="spaceRect" presStyleCnt="0"/>
      <dgm:spPr/>
    </dgm:pt>
    <dgm:pt modelId="{C0E0921E-A1D1-43C7-9E2F-901F18FE6086}" type="pres">
      <dgm:prSet presAssocID="{0C46234A-59BC-4A57-AF6D-061F8954DB05}" presName="textRect" presStyleLbl="revTx" presStyleIdx="0" presStyleCnt="2">
        <dgm:presLayoutVars>
          <dgm:chMax val="1"/>
          <dgm:chPref val="1"/>
        </dgm:presLayoutVars>
      </dgm:prSet>
      <dgm:spPr/>
    </dgm:pt>
    <dgm:pt modelId="{DB682EDB-B48E-496D-8197-181F9C011D07}" type="pres">
      <dgm:prSet presAssocID="{D48070E4-78C0-4628-AC46-E21F9F816D64}" presName="sibTrans" presStyleCnt="0"/>
      <dgm:spPr/>
    </dgm:pt>
    <dgm:pt modelId="{56588149-F0A3-4116-9ADD-86A8E1B7C562}" type="pres">
      <dgm:prSet presAssocID="{89A05269-7521-471A-A461-E8C7DA5B3664}" presName="compNode" presStyleCnt="0"/>
      <dgm:spPr/>
    </dgm:pt>
    <dgm:pt modelId="{221A6887-F6BC-4934-919D-1E34057956F2}" type="pres">
      <dgm:prSet presAssocID="{89A05269-7521-471A-A461-E8C7DA5B3664}" presName="iconBgRect" presStyleLbl="bgShp" presStyleIdx="1" presStyleCnt="2"/>
      <dgm:spPr>
        <a:prstGeom prst="round2DiagRect">
          <a:avLst>
            <a:gd name="adj1" fmla="val 29727"/>
            <a:gd name="adj2" fmla="val 0"/>
          </a:avLst>
        </a:prstGeom>
      </dgm:spPr>
    </dgm:pt>
    <dgm:pt modelId="{16A9812E-4156-43B2-ABF0-B875407C022E}" type="pres">
      <dgm:prSet presAssocID="{89A05269-7521-471A-A461-E8C7DA5B366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便携式计算机"/>
        </a:ext>
      </dgm:extLst>
    </dgm:pt>
    <dgm:pt modelId="{EBD0F4E6-B3BE-42AE-91B6-5019EA05959B}" type="pres">
      <dgm:prSet presAssocID="{89A05269-7521-471A-A461-E8C7DA5B3664}" presName="spaceRect" presStyleCnt="0"/>
      <dgm:spPr/>
    </dgm:pt>
    <dgm:pt modelId="{EB003EE7-3AB6-4D7D-BB76-44BAF994F1EB}" type="pres">
      <dgm:prSet presAssocID="{89A05269-7521-471A-A461-E8C7DA5B3664}" presName="textRect" presStyleLbl="revTx" presStyleIdx="1" presStyleCnt="2">
        <dgm:presLayoutVars>
          <dgm:chMax val="1"/>
          <dgm:chPref val="1"/>
        </dgm:presLayoutVars>
      </dgm:prSet>
      <dgm:spPr/>
    </dgm:pt>
  </dgm:ptLst>
  <dgm:cxnLst>
    <dgm:cxn modelId="{841C070B-F231-477E-9ECD-278C007DE2E2}" type="presOf" srcId="{0C46234A-59BC-4A57-AF6D-061F8954DB05}" destId="{C0E0921E-A1D1-43C7-9E2F-901F18FE6086}" srcOrd="0" destOrd="0" presId="urn:microsoft.com/office/officeart/2018/5/layout/IconLeafLabelList"/>
    <dgm:cxn modelId="{D1E11A10-5A80-4192-BB4B-556604D0E23E}" type="presOf" srcId="{BEF59EC0-64E4-4471-915A-DA1E32DB3104}" destId="{28357E4A-629C-4C5D-95AF-2049584113A7}" srcOrd="0" destOrd="0" presId="urn:microsoft.com/office/officeart/2018/5/layout/IconLeafLabelList"/>
    <dgm:cxn modelId="{8B7A3D83-A3DC-4E61-BF8A-C7DD86D9CE3A}" type="presOf" srcId="{89A05269-7521-471A-A461-E8C7DA5B3664}" destId="{EB003EE7-3AB6-4D7D-BB76-44BAF994F1EB}" srcOrd="0" destOrd="0" presId="urn:microsoft.com/office/officeart/2018/5/layout/IconLeafLabelList"/>
    <dgm:cxn modelId="{95937B9E-1F35-4543-BE51-94F0314088EC}" srcId="{BEF59EC0-64E4-4471-915A-DA1E32DB3104}" destId="{89A05269-7521-471A-A461-E8C7DA5B3664}" srcOrd="1" destOrd="0" parTransId="{306BE300-151B-41C4-83F2-6042FCF83621}" sibTransId="{6B5F893D-4B62-48F2-9F6B-A486D3C6B490}"/>
    <dgm:cxn modelId="{76ABC0A8-071C-4182-A335-9ABCFEF4E159}" srcId="{BEF59EC0-64E4-4471-915A-DA1E32DB3104}" destId="{0C46234A-59BC-4A57-AF6D-061F8954DB05}" srcOrd="0" destOrd="0" parTransId="{1C3F920C-E861-4EB3-8829-A79CBF54F0E6}" sibTransId="{D48070E4-78C0-4628-AC46-E21F9F816D64}"/>
    <dgm:cxn modelId="{1A444979-2358-4B14-9909-9F26CEA166ED}" type="presParOf" srcId="{28357E4A-629C-4C5D-95AF-2049584113A7}" destId="{5D457A6E-D460-4ADD-807C-F2095DEEAB7C}" srcOrd="0" destOrd="0" presId="urn:microsoft.com/office/officeart/2018/5/layout/IconLeafLabelList"/>
    <dgm:cxn modelId="{38A5B028-E8F6-48B8-94D9-1F4808BDE2E9}" type="presParOf" srcId="{5D457A6E-D460-4ADD-807C-F2095DEEAB7C}" destId="{4F98C6AD-50FB-486F-92DF-18A9B1EE54AD}" srcOrd="0" destOrd="0" presId="urn:microsoft.com/office/officeart/2018/5/layout/IconLeafLabelList"/>
    <dgm:cxn modelId="{1BC66150-0569-4F00-9290-BD03E39780DC}" type="presParOf" srcId="{5D457A6E-D460-4ADD-807C-F2095DEEAB7C}" destId="{0764D6A0-8AD1-4938-87DB-EADE0D51EEAD}" srcOrd="1" destOrd="0" presId="urn:microsoft.com/office/officeart/2018/5/layout/IconLeafLabelList"/>
    <dgm:cxn modelId="{CA330F38-157D-4D5D-8424-9853D43B44C7}" type="presParOf" srcId="{5D457A6E-D460-4ADD-807C-F2095DEEAB7C}" destId="{E0C8129C-BD46-408B-A673-0C95118390FD}" srcOrd="2" destOrd="0" presId="urn:microsoft.com/office/officeart/2018/5/layout/IconLeafLabelList"/>
    <dgm:cxn modelId="{97776E7A-F1CD-43CC-87C0-5A20AF23D135}" type="presParOf" srcId="{5D457A6E-D460-4ADD-807C-F2095DEEAB7C}" destId="{C0E0921E-A1D1-43C7-9E2F-901F18FE6086}" srcOrd="3" destOrd="0" presId="urn:microsoft.com/office/officeart/2018/5/layout/IconLeafLabelList"/>
    <dgm:cxn modelId="{ABBEBB78-76A0-4843-A7EF-33C0C27A4381}" type="presParOf" srcId="{28357E4A-629C-4C5D-95AF-2049584113A7}" destId="{DB682EDB-B48E-496D-8197-181F9C011D07}" srcOrd="1" destOrd="0" presId="urn:microsoft.com/office/officeart/2018/5/layout/IconLeafLabelList"/>
    <dgm:cxn modelId="{5F9C643F-6C08-4B65-B561-9BD5AD72C0B4}" type="presParOf" srcId="{28357E4A-629C-4C5D-95AF-2049584113A7}" destId="{56588149-F0A3-4116-9ADD-86A8E1B7C562}" srcOrd="2" destOrd="0" presId="urn:microsoft.com/office/officeart/2018/5/layout/IconLeafLabelList"/>
    <dgm:cxn modelId="{CF192834-F62A-48BE-8C0A-155289A9897F}" type="presParOf" srcId="{56588149-F0A3-4116-9ADD-86A8E1B7C562}" destId="{221A6887-F6BC-4934-919D-1E34057956F2}" srcOrd="0" destOrd="0" presId="urn:microsoft.com/office/officeart/2018/5/layout/IconLeafLabelList"/>
    <dgm:cxn modelId="{7DAB4062-80CE-4E01-8F7C-C94A2FB5CD9E}" type="presParOf" srcId="{56588149-F0A3-4116-9ADD-86A8E1B7C562}" destId="{16A9812E-4156-43B2-ABF0-B875407C022E}" srcOrd="1" destOrd="0" presId="urn:microsoft.com/office/officeart/2018/5/layout/IconLeafLabelList"/>
    <dgm:cxn modelId="{33BDCD84-8028-4194-9660-EF612AEDFABA}" type="presParOf" srcId="{56588149-F0A3-4116-9ADD-86A8E1B7C562}" destId="{EBD0F4E6-B3BE-42AE-91B6-5019EA05959B}" srcOrd="2" destOrd="0" presId="urn:microsoft.com/office/officeart/2018/5/layout/IconLeafLabelList"/>
    <dgm:cxn modelId="{5B5F978D-71D2-435E-957A-771152129373}" type="presParOf" srcId="{56588149-F0A3-4116-9ADD-86A8E1B7C562}" destId="{EB003EE7-3AB6-4D7D-BB76-44BAF994F1EB}"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703F328-8521-4FAB-943A-BC1FE6D1B539}"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63B1047E-BD6C-426D-94B9-0D16156743EB}">
      <dgm:prSet/>
      <dgm:spPr/>
      <dgm:t>
        <a:bodyPr/>
        <a:lstStyle/>
        <a:p>
          <a:r>
            <a:rPr lang="en-US"/>
            <a:t>Requirement Analysis</a:t>
          </a:r>
        </a:p>
      </dgm:t>
    </dgm:pt>
    <dgm:pt modelId="{B8B35FDE-5E6F-4013-8B3F-1DF5F651F0BF}" type="parTrans" cxnId="{70D02C3C-2140-401D-8396-9742F6EFB4B4}">
      <dgm:prSet/>
      <dgm:spPr/>
      <dgm:t>
        <a:bodyPr/>
        <a:lstStyle/>
        <a:p>
          <a:endParaRPr lang="en-US"/>
        </a:p>
      </dgm:t>
    </dgm:pt>
    <dgm:pt modelId="{9B5FF1CF-24F2-4C8A-8D3B-C7AA8022564D}" type="sibTrans" cxnId="{70D02C3C-2140-401D-8396-9742F6EFB4B4}">
      <dgm:prSet/>
      <dgm:spPr/>
      <dgm:t>
        <a:bodyPr/>
        <a:lstStyle/>
        <a:p>
          <a:endParaRPr lang="en-US"/>
        </a:p>
      </dgm:t>
    </dgm:pt>
    <dgm:pt modelId="{48A2F75C-2B2B-48B8-AC62-BBB0EF77AE69}">
      <dgm:prSet/>
      <dgm:spPr/>
      <dgm:t>
        <a:bodyPr/>
        <a:lstStyle/>
        <a:p>
          <a:r>
            <a:rPr lang="en-US"/>
            <a:t>System Design</a:t>
          </a:r>
        </a:p>
      </dgm:t>
    </dgm:pt>
    <dgm:pt modelId="{2505944A-7C49-4556-93FC-A5F9D717B33B}" type="parTrans" cxnId="{5DF94A80-ADFE-45B5-8A03-9AFD2E545BF6}">
      <dgm:prSet/>
      <dgm:spPr/>
      <dgm:t>
        <a:bodyPr/>
        <a:lstStyle/>
        <a:p>
          <a:endParaRPr lang="en-US"/>
        </a:p>
      </dgm:t>
    </dgm:pt>
    <dgm:pt modelId="{3ED43FEA-F30E-4327-8EA1-E3BC52B3C313}" type="sibTrans" cxnId="{5DF94A80-ADFE-45B5-8A03-9AFD2E545BF6}">
      <dgm:prSet/>
      <dgm:spPr/>
      <dgm:t>
        <a:bodyPr/>
        <a:lstStyle/>
        <a:p>
          <a:endParaRPr lang="en-US"/>
        </a:p>
      </dgm:t>
    </dgm:pt>
    <dgm:pt modelId="{CB2C02F7-11DC-4FAE-BEA3-4105A6216206}">
      <dgm:prSet/>
      <dgm:spPr/>
      <dgm:t>
        <a:bodyPr/>
        <a:lstStyle/>
        <a:p>
          <a:r>
            <a:rPr lang="en-US"/>
            <a:t>Implementation</a:t>
          </a:r>
        </a:p>
      </dgm:t>
    </dgm:pt>
    <dgm:pt modelId="{C5E25B89-8D85-41C9-B25C-6B01C90A809B}" type="parTrans" cxnId="{6FB52754-582D-4BF8-896B-65D89AEB31AF}">
      <dgm:prSet/>
      <dgm:spPr/>
      <dgm:t>
        <a:bodyPr/>
        <a:lstStyle/>
        <a:p>
          <a:endParaRPr lang="en-US"/>
        </a:p>
      </dgm:t>
    </dgm:pt>
    <dgm:pt modelId="{6E5307E6-3A95-448D-ABE4-7145D1531387}" type="sibTrans" cxnId="{6FB52754-582D-4BF8-896B-65D89AEB31AF}">
      <dgm:prSet/>
      <dgm:spPr/>
      <dgm:t>
        <a:bodyPr/>
        <a:lstStyle/>
        <a:p>
          <a:endParaRPr lang="en-US"/>
        </a:p>
      </dgm:t>
    </dgm:pt>
    <dgm:pt modelId="{EDF12D0E-59BD-4F1C-B311-B3B7DAE57B2A}">
      <dgm:prSet/>
      <dgm:spPr/>
      <dgm:t>
        <a:bodyPr/>
        <a:lstStyle/>
        <a:p>
          <a:r>
            <a:rPr lang="en-US"/>
            <a:t>Testing</a:t>
          </a:r>
        </a:p>
      </dgm:t>
    </dgm:pt>
    <dgm:pt modelId="{85E93559-7816-49D8-B37F-581F26943E10}" type="parTrans" cxnId="{9CE67D67-F18C-4C36-86F2-D00470B05732}">
      <dgm:prSet/>
      <dgm:spPr/>
      <dgm:t>
        <a:bodyPr/>
        <a:lstStyle/>
        <a:p>
          <a:endParaRPr lang="en-US"/>
        </a:p>
      </dgm:t>
    </dgm:pt>
    <dgm:pt modelId="{39DEAFD4-0305-4A8D-8F3B-5B816BE4E5B3}" type="sibTrans" cxnId="{9CE67D67-F18C-4C36-86F2-D00470B05732}">
      <dgm:prSet/>
      <dgm:spPr/>
      <dgm:t>
        <a:bodyPr/>
        <a:lstStyle/>
        <a:p>
          <a:endParaRPr lang="en-US"/>
        </a:p>
      </dgm:t>
    </dgm:pt>
    <dgm:pt modelId="{F8A0F59D-00EE-4D52-A6BD-6B998AA0D100}">
      <dgm:prSet/>
      <dgm:spPr/>
      <dgm:t>
        <a:bodyPr/>
        <a:lstStyle/>
        <a:p>
          <a:r>
            <a:rPr lang="en-US"/>
            <a:t>Deployment</a:t>
          </a:r>
        </a:p>
      </dgm:t>
    </dgm:pt>
    <dgm:pt modelId="{A24DFD3B-D0C9-4DF6-B58E-2E2C45908189}" type="parTrans" cxnId="{69B13946-32FF-4C9C-B82C-BE78D5D6178D}">
      <dgm:prSet/>
      <dgm:spPr/>
      <dgm:t>
        <a:bodyPr/>
        <a:lstStyle/>
        <a:p>
          <a:endParaRPr lang="en-US"/>
        </a:p>
      </dgm:t>
    </dgm:pt>
    <dgm:pt modelId="{457BC4C7-7089-482C-BDB5-BCF4604DD696}" type="sibTrans" cxnId="{69B13946-32FF-4C9C-B82C-BE78D5D6178D}">
      <dgm:prSet/>
      <dgm:spPr/>
      <dgm:t>
        <a:bodyPr/>
        <a:lstStyle/>
        <a:p>
          <a:endParaRPr lang="en-US"/>
        </a:p>
      </dgm:t>
    </dgm:pt>
    <dgm:pt modelId="{85DC47C0-013B-4A92-B3EC-A1F7DC0E1A3B}">
      <dgm:prSet/>
      <dgm:spPr/>
      <dgm:t>
        <a:bodyPr/>
        <a:lstStyle/>
        <a:p>
          <a:r>
            <a:rPr lang="en-US"/>
            <a:t>Maintenance</a:t>
          </a:r>
        </a:p>
      </dgm:t>
    </dgm:pt>
    <dgm:pt modelId="{3229083E-87E3-4AB7-AD82-110538C42E5E}" type="parTrans" cxnId="{FF00865B-7DE3-404A-A93D-D8CDE1528A7C}">
      <dgm:prSet/>
      <dgm:spPr/>
      <dgm:t>
        <a:bodyPr/>
        <a:lstStyle/>
        <a:p>
          <a:endParaRPr lang="en-US"/>
        </a:p>
      </dgm:t>
    </dgm:pt>
    <dgm:pt modelId="{13775847-1817-4824-91A5-4EAD39BCA169}" type="sibTrans" cxnId="{FF00865B-7DE3-404A-A93D-D8CDE1528A7C}">
      <dgm:prSet/>
      <dgm:spPr/>
      <dgm:t>
        <a:bodyPr/>
        <a:lstStyle/>
        <a:p>
          <a:endParaRPr lang="en-US"/>
        </a:p>
      </dgm:t>
    </dgm:pt>
    <dgm:pt modelId="{4038F3EC-DC82-4D32-B6AF-D0B64FE1B833}" type="pres">
      <dgm:prSet presAssocID="{0703F328-8521-4FAB-943A-BC1FE6D1B539}" presName="diagram" presStyleCnt="0">
        <dgm:presLayoutVars>
          <dgm:dir/>
          <dgm:resizeHandles val="exact"/>
        </dgm:presLayoutVars>
      </dgm:prSet>
      <dgm:spPr/>
    </dgm:pt>
    <dgm:pt modelId="{B147AD9B-F784-4D12-BC50-0FE28F4BDCA8}" type="pres">
      <dgm:prSet presAssocID="{63B1047E-BD6C-426D-94B9-0D16156743EB}" presName="node" presStyleLbl="node1" presStyleIdx="0" presStyleCnt="6">
        <dgm:presLayoutVars>
          <dgm:bulletEnabled val="1"/>
        </dgm:presLayoutVars>
      </dgm:prSet>
      <dgm:spPr/>
    </dgm:pt>
    <dgm:pt modelId="{49A142BF-6501-46B6-ADB0-111FDB786E8B}" type="pres">
      <dgm:prSet presAssocID="{9B5FF1CF-24F2-4C8A-8D3B-C7AA8022564D}" presName="sibTrans" presStyleCnt="0"/>
      <dgm:spPr/>
    </dgm:pt>
    <dgm:pt modelId="{CC559859-3D41-48CE-A2B3-B959A22F68BE}" type="pres">
      <dgm:prSet presAssocID="{48A2F75C-2B2B-48B8-AC62-BBB0EF77AE69}" presName="node" presStyleLbl="node1" presStyleIdx="1" presStyleCnt="6">
        <dgm:presLayoutVars>
          <dgm:bulletEnabled val="1"/>
        </dgm:presLayoutVars>
      </dgm:prSet>
      <dgm:spPr/>
    </dgm:pt>
    <dgm:pt modelId="{2BE253E9-F363-4065-BA34-0ED55A9C824B}" type="pres">
      <dgm:prSet presAssocID="{3ED43FEA-F30E-4327-8EA1-E3BC52B3C313}" presName="sibTrans" presStyleCnt="0"/>
      <dgm:spPr/>
    </dgm:pt>
    <dgm:pt modelId="{B093C635-A56F-4E9B-9709-B510ED8F351C}" type="pres">
      <dgm:prSet presAssocID="{CB2C02F7-11DC-4FAE-BEA3-4105A6216206}" presName="node" presStyleLbl="node1" presStyleIdx="2" presStyleCnt="6">
        <dgm:presLayoutVars>
          <dgm:bulletEnabled val="1"/>
        </dgm:presLayoutVars>
      </dgm:prSet>
      <dgm:spPr/>
    </dgm:pt>
    <dgm:pt modelId="{8FE67079-4900-46F9-95CD-5C909893521F}" type="pres">
      <dgm:prSet presAssocID="{6E5307E6-3A95-448D-ABE4-7145D1531387}" presName="sibTrans" presStyleCnt="0"/>
      <dgm:spPr/>
    </dgm:pt>
    <dgm:pt modelId="{96C08931-D297-4FB3-8FEC-60DF5F329602}" type="pres">
      <dgm:prSet presAssocID="{EDF12D0E-59BD-4F1C-B311-B3B7DAE57B2A}" presName="node" presStyleLbl="node1" presStyleIdx="3" presStyleCnt="6">
        <dgm:presLayoutVars>
          <dgm:bulletEnabled val="1"/>
        </dgm:presLayoutVars>
      </dgm:prSet>
      <dgm:spPr/>
    </dgm:pt>
    <dgm:pt modelId="{761286A1-45F8-4837-BA0B-978DE77590FA}" type="pres">
      <dgm:prSet presAssocID="{39DEAFD4-0305-4A8D-8F3B-5B816BE4E5B3}" presName="sibTrans" presStyleCnt="0"/>
      <dgm:spPr/>
    </dgm:pt>
    <dgm:pt modelId="{7E90439D-552A-4FEA-991A-CCE0E02B31B4}" type="pres">
      <dgm:prSet presAssocID="{F8A0F59D-00EE-4D52-A6BD-6B998AA0D100}" presName="node" presStyleLbl="node1" presStyleIdx="4" presStyleCnt="6">
        <dgm:presLayoutVars>
          <dgm:bulletEnabled val="1"/>
        </dgm:presLayoutVars>
      </dgm:prSet>
      <dgm:spPr/>
    </dgm:pt>
    <dgm:pt modelId="{D4E04A5D-BD50-4881-A87C-A6BB1D41F43B}" type="pres">
      <dgm:prSet presAssocID="{457BC4C7-7089-482C-BDB5-BCF4604DD696}" presName="sibTrans" presStyleCnt="0"/>
      <dgm:spPr/>
    </dgm:pt>
    <dgm:pt modelId="{A45E98F5-58C9-4935-8D63-32B2CDD12291}" type="pres">
      <dgm:prSet presAssocID="{85DC47C0-013B-4A92-B3EC-A1F7DC0E1A3B}" presName="node" presStyleLbl="node1" presStyleIdx="5" presStyleCnt="6">
        <dgm:presLayoutVars>
          <dgm:bulletEnabled val="1"/>
        </dgm:presLayoutVars>
      </dgm:prSet>
      <dgm:spPr/>
    </dgm:pt>
  </dgm:ptLst>
  <dgm:cxnLst>
    <dgm:cxn modelId="{E05C540A-C421-4F29-ACF5-9848037BF4FB}" type="presOf" srcId="{F8A0F59D-00EE-4D52-A6BD-6B998AA0D100}" destId="{7E90439D-552A-4FEA-991A-CCE0E02B31B4}" srcOrd="0" destOrd="0" presId="urn:microsoft.com/office/officeart/2005/8/layout/default"/>
    <dgm:cxn modelId="{94849214-1C3B-45F1-94FA-FDCE375B5088}" type="presOf" srcId="{63B1047E-BD6C-426D-94B9-0D16156743EB}" destId="{B147AD9B-F784-4D12-BC50-0FE28F4BDCA8}" srcOrd="0" destOrd="0" presId="urn:microsoft.com/office/officeart/2005/8/layout/default"/>
    <dgm:cxn modelId="{23ED4F2C-CAF6-4BF3-B263-B50DB15A13ED}" type="presOf" srcId="{0703F328-8521-4FAB-943A-BC1FE6D1B539}" destId="{4038F3EC-DC82-4D32-B6AF-D0B64FE1B833}" srcOrd="0" destOrd="0" presId="urn:microsoft.com/office/officeart/2005/8/layout/default"/>
    <dgm:cxn modelId="{70D02C3C-2140-401D-8396-9742F6EFB4B4}" srcId="{0703F328-8521-4FAB-943A-BC1FE6D1B539}" destId="{63B1047E-BD6C-426D-94B9-0D16156743EB}" srcOrd="0" destOrd="0" parTransId="{B8B35FDE-5E6F-4013-8B3F-1DF5F651F0BF}" sibTransId="{9B5FF1CF-24F2-4C8A-8D3B-C7AA8022564D}"/>
    <dgm:cxn modelId="{FF00865B-7DE3-404A-A93D-D8CDE1528A7C}" srcId="{0703F328-8521-4FAB-943A-BC1FE6D1B539}" destId="{85DC47C0-013B-4A92-B3EC-A1F7DC0E1A3B}" srcOrd="5" destOrd="0" parTransId="{3229083E-87E3-4AB7-AD82-110538C42E5E}" sibTransId="{13775847-1817-4824-91A5-4EAD39BCA169}"/>
    <dgm:cxn modelId="{69B13946-32FF-4C9C-B82C-BE78D5D6178D}" srcId="{0703F328-8521-4FAB-943A-BC1FE6D1B539}" destId="{F8A0F59D-00EE-4D52-A6BD-6B998AA0D100}" srcOrd="4" destOrd="0" parTransId="{A24DFD3B-D0C9-4DF6-B58E-2E2C45908189}" sibTransId="{457BC4C7-7089-482C-BDB5-BCF4604DD696}"/>
    <dgm:cxn modelId="{9CE67D67-F18C-4C36-86F2-D00470B05732}" srcId="{0703F328-8521-4FAB-943A-BC1FE6D1B539}" destId="{EDF12D0E-59BD-4F1C-B311-B3B7DAE57B2A}" srcOrd="3" destOrd="0" parTransId="{85E93559-7816-49D8-B37F-581F26943E10}" sibTransId="{39DEAFD4-0305-4A8D-8F3B-5B816BE4E5B3}"/>
    <dgm:cxn modelId="{5979496D-3996-4513-9E91-5168AD986C68}" type="presOf" srcId="{EDF12D0E-59BD-4F1C-B311-B3B7DAE57B2A}" destId="{96C08931-D297-4FB3-8FEC-60DF5F329602}" srcOrd="0" destOrd="0" presId="urn:microsoft.com/office/officeart/2005/8/layout/default"/>
    <dgm:cxn modelId="{748F0D4E-F488-47E9-9DDB-B1A884EBCFBB}" type="presOf" srcId="{85DC47C0-013B-4A92-B3EC-A1F7DC0E1A3B}" destId="{A45E98F5-58C9-4935-8D63-32B2CDD12291}" srcOrd="0" destOrd="0" presId="urn:microsoft.com/office/officeart/2005/8/layout/default"/>
    <dgm:cxn modelId="{6FB52754-582D-4BF8-896B-65D89AEB31AF}" srcId="{0703F328-8521-4FAB-943A-BC1FE6D1B539}" destId="{CB2C02F7-11DC-4FAE-BEA3-4105A6216206}" srcOrd="2" destOrd="0" parTransId="{C5E25B89-8D85-41C9-B25C-6B01C90A809B}" sibTransId="{6E5307E6-3A95-448D-ABE4-7145D1531387}"/>
    <dgm:cxn modelId="{39164355-1CC8-47D5-BF37-A13DBB164AD2}" type="presOf" srcId="{CB2C02F7-11DC-4FAE-BEA3-4105A6216206}" destId="{B093C635-A56F-4E9B-9709-B510ED8F351C}" srcOrd="0" destOrd="0" presId="urn:microsoft.com/office/officeart/2005/8/layout/default"/>
    <dgm:cxn modelId="{5DF94A80-ADFE-45B5-8A03-9AFD2E545BF6}" srcId="{0703F328-8521-4FAB-943A-BC1FE6D1B539}" destId="{48A2F75C-2B2B-48B8-AC62-BBB0EF77AE69}" srcOrd="1" destOrd="0" parTransId="{2505944A-7C49-4556-93FC-A5F9D717B33B}" sibTransId="{3ED43FEA-F30E-4327-8EA1-E3BC52B3C313}"/>
    <dgm:cxn modelId="{A36EDC9F-A821-42F3-B0E2-1A459238CEFB}" type="presOf" srcId="{48A2F75C-2B2B-48B8-AC62-BBB0EF77AE69}" destId="{CC559859-3D41-48CE-A2B3-B959A22F68BE}" srcOrd="0" destOrd="0" presId="urn:microsoft.com/office/officeart/2005/8/layout/default"/>
    <dgm:cxn modelId="{1CFE7BBE-6180-4D8A-A455-9DC7C7102FAA}" type="presParOf" srcId="{4038F3EC-DC82-4D32-B6AF-D0B64FE1B833}" destId="{B147AD9B-F784-4D12-BC50-0FE28F4BDCA8}" srcOrd="0" destOrd="0" presId="urn:microsoft.com/office/officeart/2005/8/layout/default"/>
    <dgm:cxn modelId="{FC7F8AE1-9F50-41F1-A417-1DD0E4CD9891}" type="presParOf" srcId="{4038F3EC-DC82-4D32-B6AF-D0B64FE1B833}" destId="{49A142BF-6501-46B6-ADB0-111FDB786E8B}" srcOrd="1" destOrd="0" presId="urn:microsoft.com/office/officeart/2005/8/layout/default"/>
    <dgm:cxn modelId="{461C9312-F325-45FA-B1A5-AF205A90D01D}" type="presParOf" srcId="{4038F3EC-DC82-4D32-B6AF-D0B64FE1B833}" destId="{CC559859-3D41-48CE-A2B3-B959A22F68BE}" srcOrd="2" destOrd="0" presId="urn:microsoft.com/office/officeart/2005/8/layout/default"/>
    <dgm:cxn modelId="{69363975-5C41-4ADB-A4FF-608B04CF3EA6}" type="presParOf" srcId="{4038F3EC-DC82-4D32-B6AF-D0B64FE1B833}" destId="{2BE253E9-F363-4065-BA34-0ED55A9C824B}" srcOrd="3" destOrd="0" presId="urn:microsoft.com/office/officeart/2005/8/layout/default"/>
    <dgm:cxn modelId="{67ADAA10-7282-4508-96C8-2C1E92E3718C}" type="presParOf" srcId="{4038F3EC-DC82-4D32-B6AF-D0B64FE1B833}" destId="{B093C635-A56F-4E9B-9709-B510ED8F351C}" srcOrd="4" destOrd="0" presId="urn:microsoft.com/office/officeart/2005/8/layout/default"/>
    <dgm:cxn modelId="{32E9133F-A249-494D-B9DE-AE8CF4D7380D}" type="presParOf" srcId="{4038F3EC-DC82-4D32-B6AF-D0B64FE1B833}" destId="{8FE67079-4900-46F9-95CD-5C909893521F}" srcOrd="5" destOrd="0" presId="urn:microsoft.com/office/officeart/2005/8/layout/default"/>
    <dgm:cxn modelId="{B7011E5D-618F-47D6-B924-9373C964F709}" type="presParOf" srcId="{4038F3EC-DC82-4D32-B6AF-D0B64FE1B833}" destId="{96C08931-D297-4FB3-8FEC-60DF5F329602}" srcOrd="6" destOrd="0" presId="urn:microsoft.com/office/officeart/2005/8/layout/default"/>
    <dgm:cxn modelId="{F68C69A8-DBA3-425B-8E54-5F6C8A00523F}" type="presParOf" srcId="{4038F3EC-DC82-4D32-B6AF-D0B64FE1B833}" destId="{761286A1-45F8-4837-BA0B-978DE77590FA}" srcOrd="7" destOrd="0" presId="urn:microsoft.com/office/officeart/2005/8/layout/default"/>
    <dgm:cxn modelId="{2AD7E3B4-AF50-4050-BBA5-F5573CA8E775}" type="presParOf" srcId="{4038F3EC-DC82-4D32-B6AF-D0B64FE1B833}" destId="{7E90439D-552A-4FEA-991A-CCE0E02B31B4}" srcOrd="8" destOrd="0" presId="urn:microsoft.com/office/officeart/2005/8/layout/default"/>
    <dgm:cxn modelId="{4BAE9233-B8D1-409B-92B8-AF18FB6C71DA}" type="presParOf" srcId="{4038F3EC-DC82-4D32-B6AF-D0B64FE1B833}" destId="{D4E04A5D-BD50-4881-A87C-A6BB1D41F43B}" srcOrd="9" destOrd="0" presId="urn:microsoft.com/office/officeart/2005/8/layout/default"/>
    <dgm:cxn modelId="{726ACB58-1E6B-4199-A493-FD8C69075C89}" type="presParOf" srcId="{4038F3EC-DC82-4D32-B6AF-D0B64FE1B833}" destId="{A45E98F5-58C9-4935-8D63-32B2CDD12291}"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98C6AD-50FB-486F-92DF-18A9B1EE54AD}">
      <dsp:nvSpPr>
        <dsp:cNvPr id="0" name=""/>
        <dsp:cNvSpPr/>
      </dsp:nvSpPr>
      <dsp:spPr>
        <a:xfrm>
          <a:off x="2044800" y="174437"/>
          <a:ext cx="2196000" cy="219600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764D6A0-8AD1-4938-87DB-EADE0D51EEAD}">
      <dsp:nvSpPr>
        <dsp:cNvPr id="0" name=""/>
        <dsp:cNvSpPr/>
      </dsp:nvSpPr>
      <dsp:spPr>
        <a:xfrm>
          <a:off x="2512800" y="642437"/>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0E0921E-A1D1-43C7-9E2F-901F18FE6086}">
      <dsp:nvSpPr>
        <dsp:cNvPr id="0" name=""/>
        <dsp:cNvSpPr/>
      </dsp:nvSpPr>
      <dsp:spPr>
        <a:xfrm>
          <a:off x="1342800" y="3054438"/>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90000"/>
            </a:lnSpc>
            <a:spcBef>
              <a:spcPct val="0"/>
            </a:spcBef>
            <a:spcAft>
              <a:spcPct val="35000"/>
            </a:spcAft>
            <a:buNone/>
            <a:defRPr cap="all"/>
          </a:pPr>
          <a:r>
            <a:rPr lang="en-US" sz="3200" kern="1200"/>
            <a:t>Literature Review</a:t>
          </a:r>
        </a:p>
      </dsp:txBody>
      <dsp:txXfrm>
        <a:off x="1342800" y="3054438"/>
        <a:ext cx="3600000" cy="720000"/>
      </dsp:txXfrm>
    </dsp:sp>
    <dsp:sp modelId="{221A6887-F6BC-4934-919D-1E34057956F2}">
      <dsp:nvSpPr>
        <dsp:cNvPr id="0" name=""/>
        <dsp:cNvSpPr/>
      </dsp:nvSpPr>
      <dsp:spPr>
        <a:xfrm>
          <a:off x="6274800" y="174437"/>
          <a:ext cx="2196000" cy="219600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A9812E-4156-43B2-ABF0-B875407C022E}">
      <dsp:nvSpPr>
        <dsp:cNvPr id="0" name=""/>
        <dsp:cNvSpPr/>
      </dsp:nvSpPr>
      <dsp:spPr>
        <a:xfrm>
          <a:off x="6742800" y="642437"/>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B003EE7-3AB6-4D7D-BB76-44BAF994F1EB}">
      <dsp:nvSpPr>
        <dsp:cNvPr id="0" name=""/>
        <dsp:cNvSpPr/>
      </dsp:nvSpPr>
      <dsp:spPr>
        <a:xfrm>
          <a:off x="5572800" y="3054438"/>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90000"/>
            </a:lnSpc>
            <a:spcBef>
              <a:spcPct val="0"/>
            </a:spcBef>
            <a:spcAft>
              <a:spcPct val="35000"/>
            </a:spcAft>
            <a:buNone/>
            <a:defRPr cap="all"/>
          </a:pPr>
          <a:r>
            <a:rPr lang="en-US" sz="3200" kern="1200"/>
            <a:t>Online Survey</a:t>
          </a:r>
        </a:p>
      </dsp:txBody>
      <dsp:txXfrm>
        <a:off x="5572800" y="3054438"/>
        <a:ext cx="360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47AD9B-F784-4D12-BC50-0FE28F4BDCA8}">
      <dsp:nvSpPr>
        <dsp:cNvPr id="0" name=""/>
        <dsp:cNvSpPr/>
      </dsp:nvSpPr>
      <dsp:spPr>
        <a:xfrm>
          <a:off x="0" y="39687"/>
          <a:ext cx="3286125" cy="197167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Requirement Analysis</a:t>
          </a:r>
        </a:p>
      </dsp:txBody>
      <dsp:txXfrm>
        <a:off x="0" y="39687"/>
        <a:ext cx="3286125" cy="1971675"/>
      </dsp:txXfrm>
    </dsp:sp>
    <dsp:sp modelId="{CC559859-3D41-48CE-A2B3-B959A22F68BE}">
      <dsp:nvSpPr>
        <dsp:cNvPr id="0" name=""/>
        <dsp:cNvSpPr/>
      </dsp:nvSpPr>
      <dsp:spPr>
        <a:xfrm>
          <a:off x="3614737" y="39687"/>
          <a:ext cx="3286125" cy="197167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System Design</a:t>
          </a:r>
        </a:p>
      </dsp:txBody>
      <dsp:txXfrm>
        <a:off x="3614737" y="39687"/>
        <a:ext cx="3286125" cy="1971675"/>
      </dsp:txXfrm>
    </dsp:sp>
    <dsp:sp modelId="{B093C635-A56F-4E9B-9709-B510ED8F351C}">
      <dsp:nvSpPr>
        <dsp:cNvPr id="0" name=""/>
        <dsp:cNvSpPr/>
      </dsp:nvSpPr>
      <dsp:spPr>
        <a:xfrm>
          <a:off x="7229475" y="39687"/>
          <a:ext cx="3286125" cy="197167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Implementation</a:t>
          </a:r>
        </a:p>
      </dsp:txBody>
      <dsp:txXfrm>
        <a:off x="7229475" y="39687"/>
        <a:ext cx="3286125" cy="1971675"/>
      </dsp:txXfrm>
    </dsp:sp>
    <dsp:sp modelId="{96C08931-D297-4FB3-8FEC-60DF5F329602}">
      <dsp:nvSpPr>
        <dsp:cNvPr id="0" name=""/>
        <dsp:cNvSpPr/>
      </dsp:nvSpPr>
      <dsp:spPr>
        <a:xfrm>
          <a:off x="0" y="2339975"/>
          <a:ext cx="3286125" cy="197167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Testing</a:t>
          </a:r>
        </a:p>
      </dsp:txBody>
      <dsp:txXfrm>
        <a:off x="0" y="2339975"/>
        <a:ext cx="3286125" cy="1971675"/>
      </dsp:txXfrm>
    </dsp:sp>
    <dsp:sp modelId="{7E90439D-552A-4FEA-991A-CCE0E02B31B4}">
      <dsp:nvSpPr>
        <dsp:cNvPr id="0" name=""/>
        <dsp:cNvSpPr/>
      </dsp:nvSpPr>
      <dsp:spPr>
        <a:xfrm>
          <a:off x="3614737" y="2339975"/>
          <a:ext cx="3286125" cy="1971675"/>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Deployment</a:t>
          </a:r>
        </a:p>
      </dsp:txBody>
      <dsp:txXfrm>
        <a:off x="3614737" y="2339975"/>
        <a:ext cx="3286125" cy="1971675"/>
      </dsp:txXfrm>
    </dsp:sp>
    <dsp:sp modelId="{A45E98F5-58C9-4935-8D63-32B2CDD12291}">
      <dsp:nvSpPr>
        <dsp:cNvPr id="0" name=""/>
        <dsp:cNvSpPr/>
      </dsp:nvSpPr>
      <dsp:spPr>
        <a:xfrm>
          <a:off x="7229475" y="2339975"/>
          <a:ext cx="3286125" cy="197167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Maintenance</a:t>
          </a:r>
        </a:p>
      </dsp:txBody>
      <dsp:txXfrm>
        <a:off x="7229475" y="2339975"/>
        <a:ext cx="3286125" cy="1971675"/>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svg>
</file>

<file path=ppt/media/image3.jpeg>
</file>

<file path=ppt/media/image4.pn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C1CF27-403C-4D7C-A8EE-1E6612184271}"/>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4E356647-C6F5-4498-AEA2-97C478A538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642D58D5-9421-4376-B659-CA65330C4F32}"/>
              </a:ext>
            </a:extLst>
          </p:cNvPr>
          <p:cNvSpPr>
            <a:spLocks noGrp="1"/>
          </p:cNvSpPr>
          <p:nvPr>
            <p:ph type="dt" sz="half" idx="10"/>
          </p:nvPr>
        </p:nvSpPr>
        <p:spPr/>
        <p:txBody>
          <a:bodyPr/>
          <a:lstStyle/>
          <a:p>
            <a:fld id="{A657E02E-BABF-4E99-97E8-F48D5083D246}" type="datetimeFigureOut">
              <a:rPr lang="zh-CN" altLang="en-US" smtClean="0"/>
              <a:t>2022/2/23</a:t>
            </a:fld>
            <a:endParaRPr lang="zh-CN" altLang="en-US"/>
          </a:p>
        </p:txBody>
      </p:sp>
      <p:sp>
        <p:nvSpPr>
          <p:cNvPr id="5" name="页脚占位符 4">
            <a:extLst>
              <a:ext uri="{FF2B5EF4-FFF2-40B4-BE49-F238E27FC236}">
                <a16:creationId xmlns:a16="http://schemas.microsoft.com/office/drawing/2014/main" id="{D9136001-1B1F-479E-9195-55582595DE6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21FCEE3-0F3D-47CD-8A63-6FB8191BE6DC}"/>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4148163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008373-8DD9-4F6A-B4DA-0B1C160FE57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C21803C6-DABD-4320-B807-4EA36669853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348C4D0-C211-48D1-AA78-F4826145ACC3}"/>
              </a:ext>
            </a:extLst>
          </p:cNvPr>
          <p:cNvSpPr>
            <a:spLocks noGrp="1"/>
          </p:cNvSpPr>
          <p:nvPr>
            <p:ph type="dt" sz="half" idx="10"/>
          </p:nvPr>
        </p:nvSpPr>
        <p:spPr/>
        <p:txBody>
          <a:bodyPr/>
          <a:lstStyle/>
          <a:p>
            <a:fld id="{A657E02E-BABF-4E99-97E8-F48D5083D246}" type="datetimeFigureOut">
              <a:rPr lang="zh-CN" altLang="en-US" smtClean="0"/>
              <a:t>2022/2/23</a:t>
            </a:fld>
            <a:endParaRPr lang="zh-CN" altLang="en-US"/>
          </a:p>
        </p:txBody>
      </p:sp>
      <p:sp>
        <p:nvSpPr>
          <p:cNvPr id="5" name="页脚占位符 4">
            <a:extLst>
              <a:ext uri="{FF2B5EF4-FFF2-40B4-BE49-F238E27FC236}">
                <a16:creationId xmlns:a16="http://schemas.microsoft.com/office/drawing/2014/main" id="{09F403C4-6F4E-4E52-8800-D6F6B434FD3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89E94EE-21DF-4D69-8194-CC7927B585C7}"/>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2164345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4A38548-8083-47CE-AE86-CC1FE33C91B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CEF0A65B-85BC-4FF9-9585-A2740C3C149B}"/>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F46B365-DD98-403A-A931-69F78F9340F5}"/>
              </a:ext>
            </a:extLst>
          </p:cNvPr>
          <p:cNvSpPr>
            <a:spLocks noGrp="1"/>
          </p:cNvSpPr>
          <p:nvPr>
            <p:ph type="dt" sz="half" idx="10"/>
          </p:nvPr>
        </p:nvSpPr>
        <p:spPr/>
        <p:txBody>
          <a:bodyPr/>
          <a:lstStyle/>
          <a:p>
            <a:fld id="{A657E02E-BABF-4E99-97E8-F48D5083D246}" type="datetimeFigureOut">
              <a:rPr lang="zh-CN" altLang="en-US" smtClean="0"/>
              <a:t>2022/2/23</a:t>
            </a:fld>
            <a:endParaRPr lang="zh-CN" altLang="en-US"/>
          </a:p>
        </p:txBody>
      </p:sp>
      <p:sp>
        <p:nvSpPr>
          <p:cNvPr id="5" name="页脚占位符 4">
            <a:extLst>
              <a:ext uri="{FF2B5EF4-FFF2-40B4-BE49-F238E27FC236}">
                <a16:creationId xmlns:a16="http://schemas.microsoft.com/office/drawing/2014/main" id="{9F1D4F33-9E82-4123-B036-63A1206CFCF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3F4FBEF-2E49-407E-B205-6BE4B4B24B52}"/>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2721752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84805E-2307-4C36-8BC3-8ED197BEAA7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D449737-F71C-434C-9986-E9173967820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6A351BD-1E85-4B1D-A4F9-E79A0D811C47}"/>
              </a:ext>
            </a:extLst>
          </p:cNvPr>
          <p:cNvSpPr>
            <a:spLocks noGrp="1"/>
          </p:cNvSpPr>
          <p:nvPr>
            <p:ph type="dt" sz="half" idx="10"/>
          </p:nvPr>
        </p:nvSpPr>
        <p:spPr/>
        <p:txBody>
          <a:bodyPr/>
          <a:lstStyle/>
          <a:p>
            <a:fld id="{A657E02E-BABF-4E99-97E8-F48D5083D246}" type="datetimeFigureOut">
              <a:rPr lang="zh-CN" altLang="en-US" smtClean="0"/>
              <a:t>2022/2/23</a:t>
            </a:fld>
            <a:endParaRPr lang="zh-CN" altLang="en-US"/>
          </a:p>
        </p:txBody>
      </p:sp>
      <p:sp>
        <p:nvSpPr>
          <p:cNvPr id="5" name="页脚占位符 4">
            <a:extLst>
              <a:ext uri="{FF2B5EF4-FFF2-40B4-BE49-F238E27FC236}">
                <a16:creationId xmlns:a16="http://schemas.microsoft.com/office/drawing/2014/main" id="{513BAA59-FBAB-446B-B43C-3D1BE5A2F83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AAAD4E9-4EAD-4C14-8139-FCBECD24E701}"/>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2600613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30A664-1DF6-4C5E-9A6C-1ED1BB31E97B}"/>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70F36B4-5D7A-4F1B-9619-54F2ABA628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FAD5BFF-386F-4762-A94D-A5EAE0DD04F6}"/>
              </a:ext>
            </a:extLst>
          </p:cNvPr>
          <p:cNvSpPr>
            <a:spLocks noGrp="1"/>
          </p:cNvSpPr>
          <p:nvPr>
            <p:ph type="dt" sz="half" idx="10"/>
          </p:nvPr>
        </p:nvSpPr>
        <p:spPr/>
        <p:txBody>
          <a:bodyPr/>
          <a:lstStyle/>
          <a:p>
            <a:fld id="{A657E02E-BABF-4E99-97E8-F48D5083D246}" type="datetimeFigureOut">
              <a:rPr lang="zh-CN" altLang="en-US" smtClean="0"/>
              <a:t>2022/2/23</a:t>
            </a:fld>
            <a:endParaRPr lang="zh-CN" altLang="en-US"/>
          </a:p>
        </p:txBody>
      </p:sp>
      <p:sp>
        <p:nvSpPr>
          <p:cNvPr id="5" name="页脚占位符 4">
            <a:extLst>
              <a:ext uri="{FF2B5EF4-FFF2-40B4-BE49-F238E27FC236}">
                <a16:creationId xmlns:a16="http://schemas.microsoft.com/office/drawing/2014/main" id="{C57D7C9E-8E9F-4EEE-84CB-F8856A0F5A6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4534760-56E0-4E3A-90E2-FF2596B161F9}"/>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3283073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4C32C0-AAF1-4884-89A2-5A22E87CD27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28767B4-039C-4AFB-A791-10B7E1322DB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7137886-FB22-408C-B746-5BF77534717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DDBB2688-1775-4CAD-8801-99F8514A91FD}"/>
              </a:ext>
            </a:extLst>
          </p:cNvPr>
          <p:cNvSpPr>
            <a:spLocks noGrp="1"/>
          </p:cNvSpPr>
          <p:nvPr>
            <p:ph type="dt" sz="half" idx="10"/>
          </p:nvPr>
        </p:nvSpPr>
        <p:spPr/>
        <p:txBody>
          <a:bodyPr/>
          <a:lstStyle/>
          <a:p>
            <a:fld id="{A657E02E-BABF-4E99-97E8-F48D5083D246}" type="datetimeFigureOut">
              <a:rPr lang="zh-CN" altLang="en-US" smtClean="0"/>
              <a:t>2022/2/23</a:t>
            </a:fld>
            <a:endParaRPr lang="zh-CN" altLang="en-US"/>
          </a:p>
        </p:txBody>
      </p:sp>
      <p:sp>
        <p:nvSpPr>
          <p:cNvPr id="6" name="页脚占位符 5">
            <a:extLst>
              <a:ext uri="{FF2B5EF4-FFF2-40B4-BE49-F238E27FC236}">
                <a16:creationId xmlns:a16="http://schemas.microsoft.com/office/drawing/2014/main" id="{1E2EAEFE-D069-4FA6-B173-AF210BC9817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9090995-CB4D-466F-B511-5B776356DCAE}"/>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531384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B4D078-F526-4171-8E60-69C28BCEDA7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16A3F4A-2E7A-472F-B48D-D3D1FC2AB2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19F07040-EA51-490C-A303-5217169DE55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E751FA1-035C-4C49-BA1C-7213356C92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29E4E660-9DD9-4D13-B7E8-A03E3A7ED30D}"/>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29117FD8-DA5F-429E-AA44-C0B7A885C247}"/>
              </a:ext>
            </a:extLst>
          </p:cNvPr>
          <p:cNvSpPr>
            <a:spLocks noGrp="1"/>
          </p:cNvSpPr>
          <p:nvPr>
            <p:ph type="dt" sz="half" idx="10"/>
          </p:nvPr>
        </p:nvSpPr>
        <p:spPr/>
        <p:txBody>
          <a:bodyPr/>
          <a:lstStyle/>
          <a:p>
            <a:fld id="{A657E02E-BABF-4E99-97E8-F48D5083D246}" type="datetimeFigureOut">
              <a:rPr lang="zh-CN" altLang="en-US" smtClean="0"/>
              <a:t>2022/2/23</a:t>
            </a:fld>
            <a:endParaRPr lang="zh-CN" altLang="en-US"/>
          </a:p>
        </p:txBody>
      </p:sp>
      <p:sp>
        <p:nvSpPr>
          <p:cNvPr id="8" name="页脚占位符 7">
            <a:extLst>
              <a:ext uri="{FF2B5EF4-FFF2-40B4-BE49-F238E27FC236}">
                <a16:creationId xmlns:a16="http://schemas.microsoft.com/office/drawing/2014/main" id="{349A56F4-0A92-48A1-84ED-78F4E30F3D3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353A7CE-DFBC-4939-B74E-465B12D2A999}"/>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102330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7C4EEB-5A15-4464-B4F2-67D03CD4ABE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EE653E3-C74C-45F0-8B69-6F26E031D8AA}"/>
              </a:ext>
            </a:extLst>
          </p:cNvPr>
          <p:cNvSpPr>
            <a:spLocks noGrp="1"/>
          </p:cNvSpPr>
          <p:nvPr>
            <p:ph type="dt" sz="half" idx="10"/>
          </p:nvPr>
        </p:nvSpPr>
        <p:spPr/>
        <p:txBody>
          <a:bodyPr/>
          <a:lstStyle/>
          <a:p>
            <a:fld id="{A657E02E-BABF-4E99-97E8-F48D5083D246}" type="datetimeFigureOut">
              <a:rPr lang="zh-CN" altLang="en-US" smtClean="0"/>
              <a:t>2022/2/23</a:t>
            </a:fld>
            <a:endParaRPr lang="zh-CN" altLang="en-US"/>
          </a:p>
        </p:txBody>
      </p:sp>
      <p:sp>
        <p:nvSpPr>
          <p:cNvPr id="4" name="页脚占位符 3">
            <a:extLst>
              <a:ext uri="{FF2B5EF4-FFF2-40B4-BE49-F238E27FC236}">
                <a16:creationId xmlns:a16="http://schemas.microsoft.com/office/drawing/2014/main" id="{FDD66EB0-C72C-4C38-B9E4-B414EE83068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3AC661B-1585-457A-9808-E65EDC6B9EA5}"/>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3532062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8EB15FA-4830-4092-A5FC-4723599DCEE9}"/>
              </a:ext>
            </a:extLst>
          </p:cNvPr>
          <p:cNvSpPr>
            <a:spLocks noGrp="1"/>
          </p:cNvSpPr>
          <p:nvPr>
            <p:ph type="dt" sz="half" idx="10"/>
          </p:nvPr>
        </p:nvSpPr>
        <p:spPr/>
        <p:txBody>
          <a:bodyPr/>
          <a:lstStyle/>
          <a:p>
            <a:fld id="{A657E02E-BABF-4E99-97E8-F48D5083D246}" type="datetimeFigureOut">
              <a:rPr lang="zh-CN" altLang="en-US" smtClean="0"/>
              <a:t>2022/2/23</a:t>
            </a:fld>
            <a:endParaRPr lang="zh-CN" altLang="en-US"/>
          </a:p>
        </p:txBody>
      </p:sp>
      <p:sp>
        <p:nvSpPr>
          <p:cNvPr id="3" name="页脚占位符 2">
            <a:extLst>
              <a:ext uri="{FF2B5EF4-FFF2-40B4-BE49-F238E27FC236}">
                <a16:creationId xmlns:a16="http://schemas.microsoft.com/office/drawing/2014/main" id="{4DFDE16F-EBCE-4EB9-A6D2-A4BBA5D2AA5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5A48574-B474-434D-B345-647FDB315EE4}"/>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2333314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87F734-6088-4460-85A0-014D2F0BEB9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79F394D-9BE1-42CC-9D9E-09B9E9B376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6DF0908-C24B-403C-8D7A-732A06F6B8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932514B-560B-4015-A263-212D8F15FD41}"/>
              </a:ext>
            </a:extLst>
          </p:cNvPr>
          <p:cNvSpPr>
            <a:spLocks noGrp="1"/>
          </p:cNvSpPr>
          <p:nvPr>
            <p:ph type="dt" sz="half" idx="10"/>
          </p:nvPr>
        </p:nvSpPr>
        <p:spPr/>
        <p:txBody>
          <a:bodyPr/>
          <a:lstStyle/>
          <a:p>
            <a:fld id="{A657E02E-BABF-4E99-97E8-F48D5083D246}" type="datetimeFigureOut">
              <a:rPr lang="zh-CN" altLang="en-US" smtClean="0"/>
              <a:t>2022/2/23</a:t>
            </a:fld>
            <a:endParaRPr lang="zh-CN" altLang="en-US"/>
          </a:p>
        </p:txBody>
      </p:sp>
      <p:sp>
        <p:nvSpPr>
          <p:cNvPr id="6" name="页脚占位符 5">
            <a:extLst>
              <a:ext uri="{FF2B5EF4-FFF2-40B4-BE49-F238E27FC236}">
                <a16:creationId xmlns:a16="http://schemas.microsoft.com/office/drawing/2014/main" id="{458501BB-2B6B-44C7-9AC5-E311A9EC1A3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9507369-6A90-4C7A-9EAB-A18EAAC1983D}"/>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6682539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6B48F4-1065-4FB2-A7BD-BF76058AE34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E9BE9EC-401B-456E-AEFA-843B778BB4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CE79111-5C77-4A4A-BCE5-615D65506F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2CE9313-4E07-4FAC-9E3E-F91B7C8107E0}"/>
              </a:ext>
            </a:extLst>
          </p:cNvPr>
          <p:cNvSpPr>
            <a:spLocks noGrp="1"/>
          </p:cNvSpPr>
          <p:nvPr>
            <p:ph type="dt" sz="half" idx="10"/>
          </p:nvPr>
        </p:nvSpPr>
        <p:spPr/>
        <p:txBody>
          <a:bodyPr/>
          <a:lstStyle/>
          <a:p>
            <a:fld id="{A657E02E-BABF-4E99-97E8-F48D5083D246}" type="datetimeFigureOut">
              <a:rPr lang="zh-CN" altLang="en-US" smtClean="0"/>
              <a:t>2022/2/23</a:t>
            </a:fld>
            <a:endParaRPr lang="zh-CN" altLang="en-US"/>
          </a:p>
        </p:txBody>
      </p:sp>
      <p:sp>
        <p:nvSpPr>
          <p:cNvPr id="6" name="页脚占位符 5">
            <a:extLst>
              <a:ext uri="{FF2B5EF4-FFF2-40B4-BE49-F238E27FC236}">
                <a16:creationId xmlns:a16="http://schemas.microsoft.com/office/drawing/2014/main" id="{EFE306E5-2438-44D4-BA1C-0A24EF54C01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35DC3C5-0FE4-4C66-9072-FFE2A6F5A81F}"/>
              </a:ext>
            </a:extLst>
          </p:cNvPr>
          <p:cNvSpPr>
            <a:spLocks noGrp="1"/>
          </p:cNvSpPr>
          <p:nvPr>
            <p:ph type="sldNum" sz="quarter" idx="12"/>
          </p:nvPr>
        </p:nvSpPr>
        <p:spPr/>
        <p:txBody>
          <a:body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13713203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58037F6-751D-43BC-8432-BC35896F07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835A114-FC4D-4E2F-A071-4C60595687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CF7F24C-25A2-4771-A0A1-E77A18F010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57E02E-BABF-4E99-97E8-F48D5083D246}" type="datetimeFigureOut">
              <a:rPr lang="zh-CN" altLang="en-US" smtClean="0"/>
              <a:t>2022/2/23</a:t>
            </a:fld>
            <a:endParaRPr lang="zh-CN" altLang="en-US"/>
          </a:p>
        </p:txBody>
      </p:sp>
      <p:sp>
        <p:nvSpPr>
          <p:cNvPr id="5" name="页脚占位符 4">
            <a:extLst>
              <a:ext uri="{FF2B5EF4-FFF2-40B4-BE49-F238E27FC236}">
                <a16:creationId xmlns:a16="http://schemas.microsoft.com/office/drawing/2014/main" id="{DAB7CFAC-DD66-4FA9-A392-5E928995DA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7ADE72FC-E9BB-4D7B-9379-90582FF869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2DA0AC-3B61-43B7-AB5D-3A3C2A9F7218}" type="slidenum">
              <a:rPr lang="zh-CN" altLang="en-US" smtClean="0"/>
              <a:t>‹#›</a:t>
            </a:fld>
            <a:endParaRPr lang="zh-CN" altLang="en-US"/>
          </a:p>
        </p:txBody>
      </p:sp>
    </p:spTree>
    <p:extLst>
      <p:ext uri="{BB962C8B-B14F-4D97-AF65-F5344CB8AC3E}">
        <p14:creationId xmlns:p14="http://schemas.microsoft.com/office/powerpoint/2010/main" val="4117161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jpe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28.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视频 4">
            <a:extLst>
              <a:ext uri="{FF2B5EF4-FFF2-40B4-BE49-F238E27FC236}">
                <a16:creationId xmlns:a16="http://schemas.microsoft.com/office/drawing/2014/main" id="{433E2263-5E18-4987-AAF1-6B7A9C7B1AC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E8A5A8AE-012E-4278-A8C3-BFC9D0619AB5}"/>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altLang="zh-CN" sz="5200" b="1" kern="1200" dirty="0">
                <a:solidFill>
                  <a:srgbClr val="FFFFFF"/>
                </a:solidFill>
                <a:effectLst/>
                <a:latin typeface="+mn-lt"/>
                <a:ea typeface="+mn-ea"/>
                <a:cs typeface="+mn-cs"/>
              </a:rPr>
              <a:t>Development of a Web-Based Smart Store Management System for Retail Store</a:t>
            </a:r>
            <a:endParaRPr lang="zh-CN" altLang="en-US" sz="5200" dirty="0">
              <a:solidFill>
                <a:srgbClr val="FFFFFF"/>
              </a:solidFill>
            </a:endParaRPr>
          </a:p>
        </p:txBody>
      </p:sp>
      <p:sp>
        <p:nvSpPr>
          <p:cNvPr id="3" name="副标题 2">
            <a:extLst>
              <a:ext uri="{FF2B5EF4-FFF2-40B4-BE49-F238E27FC236}">
                <a16:creationId xmlns:a16="http://schemas.microsoft.com/office/drawing/2014/main" id="{F01BC24B-F159-4B2E-82E5-E539590C7E9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ltLang="zh-CN" sz="2200" dirty="0">
                <a:solidFill>
                  <a:srgbClr val="FFFFFF"/>
                </a:solidFill>
              </a:rPr>
              <a:t>Yu Yue 1001956834</a:t>
            </a:r>
          </a:p>
          <a:p>
            <a:r>
              <a:rPr lang="en-US" altLang="zh-CN" sz="2200" dirty="0">
                <a:solidFill>
                  <a:srgbClr val="FFFFFF"/>
                </a:solidFill>
              </a:rPr>
              <a:t>Supervisor: Asst. Prof. Dr. Shayla Islam</a:t>
            </a:r>
          </a:p>
          <a:p>
            <a:r>
              <a:rPr lang="en-US" altLang="zh-CN" sz="2200" dirty="0">
                <a:solidFill>
                  <a:srgbClr val="FFFFFF"/>
                </a:solidFill>
              </a:rPr>
              <a:t>Second Marker: Asst. Prof. Dr. Chloe Thong Chee Ling</a:t>
            </a:r>
            <a:endParaRPr lang="zh-CN" altLang="en-US" sz="2200" dirty="0">
              <a:solidFill>
                <a:srgbClr val="FFFFFF"/>
              </a:solidFill>
            </a:endParaRPr>
          </a:p>
        </p:txBody>
      </p:sp>
    </p:spTree>
    <p:extLst>
      <p:ext uri="{BB962C8B-B14F-4D97-AF65-F5344CB8AC3E}">
        <p14:creationId xmlns:p14="http://schemas.microsoft.com/office/powerpoint/2010/main" val="1192507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4572D26E-8926-4C3B-9405-9FC3B8D9E10E}"/>
              </a:ext>
            </a:extLst>
          </p:cNvPr>
          <p:cNvSpPr>
            <a:spLocks noGrp="1"/>
          </p:cNvSpPr>
          <p:nvPr>
            <p:ph type="title"/>
          </p:nvPr>
        </p:nvSpPr>
        <p:spPr>
          <a:xfrm>
            <a:off x="686834" y="1153572"/>
            <a:ext cx="3200400" cy="4461163"/>
          </a:xfrm>
        </p:spPr>
        <p:txBody>
          <a:bodyPr>
            <a:normAutofit/>
          </a:bodyPr>
          <a:lstStyle/>
          <a:p>
            <a:r>
              <a:rPr lang="en-US" altLang="zh-CN">
                <a:solidFill>
                  <a:srgbClr val="FFFFFF"/>
                </a:solidFill>
              </a:rPr>
              <a:t>Problem Statement (con’t)</a:t>
            </a:r>
            <a:endParaRPr lang="zh-CN" altLang="en-US">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内容占位符 2">
            <a:extLst>
              <a:ext uri="{FF2B5EF4-FFF2-40B4-BE49-F238E27FC236}">
                <a16:creationId xmlns:a16="http://schemas.microsoft.com/office/drawing/2014/main" id="{965D112A-AEE4-4412-B342-F2CA042CDC3A}"/>
              </a:ext>
            </a:extLst>
          </p:cNvPr>
          <p:cNvSpPr>
            <a:spLocks noGrp="1"/>
          </p:cNvSpPr>
          <p:nvPr>
            <p:ph idx="1"/>
          </p:nvPr>
        </p:nvSpPr>
        <p:spPr>
          <a:xfrm>
            <a:off x="4447308" y="591344"/>
            <a:ext cx="6906491" cy="5585619"/>
          </a:xfrm>
        </p:spPr>
        <p:txBody>
          <a:bodyPr anchor="ctr">
            <a:normAutofit/>
          </a:bodyPr>
          <a:lstStyle/>
          <a:p>
            <a:pPr marL="0" indent="0">
              <a:buNone/>
            </a:pPr>
            <a:r>
              <a:rPr lang="en-US" altLang="zh-CN" sz="2600" b="1" dirty="0"/>
              <a:t>4. Difficulty in managing inventory in traditional retail stores</a:t>
            </a:r>
            <a:endParaRPr lang="en-US" altLang="zh-CN" sz="2600" dirty="0"/>
          </a:p>
          <a:p>
            <a:pPr marL="0" indent="0">
              <a:buNone/>
            </a:pPr>
            <a:r>
              <a:rPr lang="en-US" altLang="zh-CN" sz="2600" dirty="0"/>
              <a:t>Retail stores generally invest more in merchandise inventory, which also generates significant inventory management costs and large amounts of working capital. The traditional inventory management model is often fragmented merchandise management, information resources cannot be shared, general management of merchandise is difficult to implement, requires high g inventory capital, and it takes a long time to waste to find merchandise [13]. </a:t>
            </a:r>
            <a:endParaRPr lang="zh-CN" altLang="en-US" sz="2600" dirty="0"/>
          </a:p>
          <a:p>
            <a:pPr marL="0" indent="0">
              <a:buNone/>
            </a:pPr>
            <a:endParaRPr lang="zh-CN" altLang="en-US" sz="2600" dirty="0"/>
          </a:p>
        </p:txBody>
      </p:sp>
    </p:spTree>
    <p:extLst>
      <p:ext uri="{BB962C8B-B14F-4D97-AF65-F5344CB8AC3E}">
        <p14:creationId xmlns:p14="http://schemas.microsoft.com/office/powerpoint/2010/main" val="246790678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87F07180-0A34-4E6D-908F-773E06A36E7A}"/>
              </a:ext>
            </a:extLst>
          </p:cNvPr>
          <p:cNvSpPr>
            <a:spLocks noGrp="1"/>
          </p:cNvSpPr>
          <p:nvPr>
            <p:ph type="title"/>
          </p:nvPr>
        </p:nvSpPr>
        <p:spPr>
          <a:xfrm>
            <a:off x="640080" y="325369"/>
            <a:ext cx="4368602" cy="1956841"/>
          </a:xfrm>
        </p:spPr>
        <p:txBody>
          <a:bodyPr anchor="b">
            <a:normAutofit/>
          </a:bodyPr>
          <a:lstStyle/>
          <a:p>
            <a:r>
              <a:rPr lang="en-US" altLang="zh-CN" sz="5400"/>
              <a:t>Aim</a:t>
            </a:r>
            <a:endParaRPr lang="zh-CN" altLang="en-US" sz="5400"/>
          </a:p>
        </p:txBody>
      </p:sp>
      <p:sp>
        <p:nvSpPr>
          <p:cNvPr id="1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2C1CC0BE-E4B8-4C16-A1D7-ABAC6503E084}"/>
              </a:ext>
            </a:extLst>
          </p:cNvPr>
          <p:cNvSpPr>
            <a:spLocks noGrp="1"/>
          </p:cNvSpPr>
          <p:nvPr>
            <p:ph idx="1"/>
          </p:nvPr>
        </p:nvSpPr>
        <p:spPr>
          <a:xfrm>
            <a:off x="640080" y="2872899"/>
            <a:ext cx="4243589" cy="3320668"/>
          </a:xfrm>
        </p:spPr>
        <p:txBody>
          <a:bodyPr>
            <a:normAutofit/>
          </a:bodyPr>
          <a:lstStyle/>
          <a:p>
            <a:pPr marL="0" indent="0">
              <a:buNone/>
            </a:pPr>
            <a:r>
              <a:rPr lang="en-US" altLang="zh-CN" sz="2200">
                <a:effectLst/>
                <a:latin typeface="Times New Roman" panose="02020603050405020304" pitchFamily="18" charset="0"/>
                <a:ea typeface="等线" panose="02010600030101010101" pitchFamily="2" charset="-122"/>
              </a:rPr>
              <a:t>The aim of this project is to design and develop a web-based smart store management system application. With the help of this application, it helps retail store managers to improve management efficiency and performance.</a:t>
            </a:r>
            <a:endParaRPr lang="zh-CN" altLang="zh-CN" sz="2200">
              <a:effectLst/>
              <a:latin typeface="Times New Roman" panose="02020603050405020304" pitchFamily="18" charset="0"/>
              <a:ea typeface="等线" panose="02010600030101010101" pitchFamily="2" charset="-122"/>
            </a:endParaRPr>
          </a:p>
        </p:txBody>
      </p:sp>
      <p:pic>
        <p:nvPicPr>
          <p:cNvPr id="5" name="Picture 4" descr="Light bulb on yellow background with sketched light beams and cord">
            <a:extLst>
              <a:ext uri="{FF2B5EF4-FFF2-40B4-BE49-F238E27FC236}">
                <a16:creationId xmlns:a16="http://schemas.microsoft.com/office/drawing/2014/main" id="{9AD52190-0312-4175-95BE-C70204A81E6F}"/>
              </a:ext>
            </a:extLst>
          </p:cNvPr>
          <p:cNvPicPr>
            <a:picLocks noChangeAspect="1"/>
          </p:cNvPicPr>
          <p:nvPr/>
        </p:nvPicPr>
        <p:blipFill rotWithShape="1">
          <a:blip r:embed="rId2"/>
          <a:srcRect l="38314"/>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55029569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标题 1">
            <a:extLst>
              <a:ext uri="{FF2B5EF4-FFF2-40B4-BE49-F238E27FC236}">
                <a16:creationId xmlns:a16="http://schemas.microsoft.com/office/drawing/2014/main" id="{5C5C5196-DEBA-441A-9F3F-B3DFBF1DB1F2}"/>
              </a:ext>
            </a:extLst>
          </p:cNvPr>
          <p:cNvSpPr>
            <a:spLocks noGrp="1"/>
          </p:cNvSpPr>
          <p:nvPr>
            <p:ph type="title"/>
          </p:nvPr>
        </p:nvSpPr>
        <p:spPr>
          <a:xfrm>
            <a:off x="838200" y="365125"/>
            <a:ext cx="10515600" cy="1325563"/>
          </a:xfrm>
        </p:spPr>
        <p:txBody>
          <a:bodyPr>
            <a:normAutofit/>
          </a:bodyPr>
          <a:lstStyle/>
          <a:p>
            <a:r>
              <a:rPr lang="en-US" altLang="zh-CN" dirty="0"/>
              <a:t>Objectives</a:t>
            </a:r>
            <a:endParaRPr lang="zh-CN" altLang="en-US" dirty="0"/>
          </a:p>
        </p:txBody>
      </p:sp>
      <p:sp>
        <p:nvSpPr>
          <p:cNvPr id="68"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9" name="内容占位符 2">
            <a:extLst>
              <a:ext uri="{FF2B5EF4-FFF2-40B4-BE49-F238E27FC236}">
                <a16:creationId xmlns:a16="http://schemas.microsoft.com/office/drawing/2014/main" id="{3F15423E-CD5E-4AE4-B3EA-B6CCF573EB95}"/>
              </a:ext>
            </a:extLst>
          </p:cNvPr>
          <p:cNvSpPr>
            <a:spLocks noGrp="1"/>
          </p:cNvSpPr>
          <p:nvPr>
            <p:ph idx="1"/>
          </p:nvPr>
        </p:nvSpPr>
        <p:spPr>
          <a:xfrm>
            <a:off x="838200" y="1825625"/>
            <a:ext cx="10515600" cy="4351338"/>
          </a:xfrm>
        </p:spPr>
        <p:txBody>
          <a:bodyPr>
            <a:normAutofit/>
          </a:bodyPr>
          <a:lstStyle/>
          <a:p>
            <a:pPr marL="0" indent="0" algn="just">
              <a:buNone/>
            </a:pPr>
            <a:r>
              <a:rPr lang="en-US" altLang="zh-CN" sz="1800" dirty="0"/>
              <a:t>1. To study the current existing store management system and determine the strengths and weaknesses of the current system.</a:t>
            </a:r>
          </a:p>
          <a:p>
            <a:pPr marL="0" indent="0" algn="just">
              <a:buNone/>
            </a:pPr>
            <a:r>
              <a:rPr lang="en-US" altLang="zh-CN" sz="1800" dirty="0"/>
              <a:t>2. To develop a web-based smart store management system application:</a:t>
            </a:r>
          </a:p>
          <a:p>
            <a:pPr algn="just">
              <a:buFont typeface="Wingdings" panose="05000000000000000000" pitchFamily="2" charset="2"/>
              <a:buChar char="l"/>
            </a:pPr>
            <a:r>
              <a:rPr lang="en-US" altLang="zh-CN" sz="1800" dirty="0"/>
              <a:t>To design a store management system that combines online and offline to solve the high operating cost of retail stores.</a:t>
            </a:r>
          </a:p>
          <a:p>
            <a:pPr algn="just">
              <a:buFont typeface="Wingdings" panose="05000000000000000000" pitchFamily="2" charset="2"/>
              <a:buChar char="l"/>
            </a:pPr>
            <a:r>
              <a:rPr lang="en-US" altLang="zh-CN" sz="1800" dirty="0"/>
              <a:t>To develop store distribution, express distribution, and other functions for retail stores to solve the limited number of customers in offline retail stores.</a:t>
            </a:r>
          </a:p>
          <a:p>
            <a:pPr algn="just">
              <a:buFont typeface="Wingdings" panose="05000000000000000000" pitchFamily="2" charset="2"/>
              <a:buChar char="l"/>
            </a:pPr>
            <a:r>
              <a:rPr lang="en-US" altLang="zh-CN" sz="1800" dirty="0"/>
              <a:t>To develop the function of online real-time entry and update of inventory information for the system to solve the statistical problem of commodity information in traditional retail stores.</a:t>
            </a:r>
          </a:p>
          <a:p>
            <a:pPr algn="just">
              <a:buFont typeface="Wingdings" panose="05000000000000000000" pitchFamily="2" charset="2"/>
              <a:buChar char="l"/>
            </a:pPr>
            <a:r>
              <a:rPr lang="en-US" altLang="zh-CN" sz="1800" dirty="0"/>
              <a:t>To develop the functions of allocation, replenishment, return, and inventory for the system to solve the difficult problem of inventory management in traditional retail stores.</a:t>
            </a:r>
          </a:p>
          <a:p>
            <a:pPr marL="0" indent="0" algn="just">
              <a:buNone/>
            </a:pPr>
            <a:r>
              <a:rPr lang="en-US" altLang="zh-CN" sz="1800" dirty="0"/>
              <a:t>3. To evaluate the performance of the developed web-based smart store management system and compare it with existing systems.</a:t>
            </a:r>
          </a:p>
        </p:txBody>
      </p:sp>
    </p:spTree>
    <p:extLst>
      <p:ext uri="{BB962C8B-B14F-4D97-AF65-F5344CB8AC3E}">
        <p14:creationId xmlns:p14="http://schemas.microsoft.com/office/powerpoint/2010/main" val="365714487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标题 1">
            <a:extLst>
              <a:ext uri="{FF2B5EF4-FFF2-40B4-BE49-F238E27FC236}">
                <a16:creationId xmlns:a16="http://schemas.microsoft.com/office/drawing/2014/main" id="{3DAA7A1B-1FAF-40EF-A37E-4A953F680CE6}"/>
              </a:ext>
            </a:extLst>
          </p:cNvPr>
          <p:cNvSpPr>
            <a:spLocks noGrp="1"/>
          </p:cNvSpPr>
          <p:nvPr>
            <p:ph type="title"/>
          </p:nvPr>
        </p:nvSpPr>
        <p:spPr>
          <a:xfrm>
            <a:off x="838200" y="401221"/>
            <a:ext cx="10515600" cy="1348065"/>
          </a:xfrm>
        </p:spPr>
        <p:txBody>
          <a:bodyPr>
            <a:normAutofit/>
          </a:bodyPr>
          <a:lstStyle/>
          <a:p>
            <a:r>
              <a:rPr lang="en-US" altLang="zh-CN" sz="5400">
                <a:solidFill>
                  <a:srgbClr val="FFFFFF"/>
                </a:solidFill>
              </a:rPr>
              <a:t>Justification</a:t>
            </a:r>
            <a:endParaRPr lang="zh-CN" altLang="en-US" sz="5400">
              <a:solidFill>
                <a:srgbClr val="FFFFFF"/>
              </a:solidFill>
            </a:endParaRPr>
          </a:p>
        </p:txBody>
      </p:sp>
      <p:sp>
        <p:nvSpPr>
          <p:cNvPr id="3" name="内容占位符 2">
            <a:extLst>
              <a:ext uri="{FF2B5EF4-FFF2-40B4-BE49-F238E27FC236}">
                <a16:creationId xmlns:a16="http://schemas.microsoft.com/office/drawing/2014/main" id="{44F9A2BC-A197-40DD-B1C4-D933CB0FFDE2}"/>
              </a:ext>
            </a:extLst>
          </p:cNvPr>
          <p:cNvSpPr>
            <a:spLocks noGrp="1"/>
          </p:cNvSpPr>
          <p:nvPr>
            <p:ph idx="1"/>
          </p:nvPr>
        </p:nvSpPr>
        <p:spPr>
          <a:xfrm>
            <a:off x="838200" y="2586789"/>
            <a:ext cx="10515600" cy="3590174"/>
          </a:xfrm>
        </p:spPr>
        <p:txBody>
          <a:bodyPr>
            <a:normAutofit/>
          </a:bodyPr>
          <a:lstStyle/>
          <a:p>
            <a:pPr marL="0" indent="0" algn="just">
              <a:buNone/>
            </a:pPr>
            <a:r>
              <a:rPr lang="en-US" altLang="zh-CN" sz="2000" dirty="0"/>
              <a:t>After observing and comparing the existing systems </a:t>
            </a:r>
            <a:r>
              <a:rPr lang="en-US" altLang="zh-CN" sz="2000" dirty="0" err="1"/>
              <a:t>IQmetrix</a:t>
            </a:r>
            <a:r>
              <a:rPr lang="en-US" altLang="zh-CN" sz="2000" dirty="0"/>
              <a:t>, Springboard, Retail Pro, </a:t>
            </a:r>
            <a:r>
              <a:rPr lang="en-US" altLang="zh-CN" sz="2000" dirty="0" err="1"/>
              <a:t>ChainDrive</a:t>
            </a:r>
            <a:r>
              <a:rPr lang="en-US" altLang="zh-CN" sz="2000" dirty="0"/>
              <a:t>, reviewing various research articles under related topics, namely Jyothi, G. and </a:t>
            </a:r>
            <a:r>
              <a:rPr lang="en-US" altLang="zh-CN" sz="2000" dirty="0" err="1"/>
              <a:t>Navya</a:t>
            </a:r>
            <a:r>
              <a:rPr lang="en-US" altLang="zh-CN" sz="2000" dirty="0"/>
              <a:t>, K., 2017 [8], Wei, F. and Zhang, Q., 2018 [9], Rahim, MA, &amp; Ara, R. 2019 [10], I found many aspects of these research articles relevant to my project idea by summarizing the problems and limitations in the existing systems to identify significant contributions to my research in order to get some ideas in this context that will be used to develop new projects and to determine the to-be-developed system's current state in this study [14].</a:t>
            </a:r>
          </a:p>
          <a:p>
            <a:pPr marL="0" indent="0" algn="just">
              <a:buNone/>
            </a:pPr>
            <a:r>
              <a:rPr lang="en-US" altLang="zh-CN" sz="2000" dirty="0"/>
              <a:t>In addition, the intention to design an integrated online and offline store management system to solve existing retail store inventory management challenges is the biggest reason that most attracted my attention to this topic, and by developing this project it will allow me to apply the knowledge and skills I learned in my lectures to my future work. As this final year project has evolved, it has provided new experiences for me to gain more knowledge.</a:t>
            </a:r>
          </a:p>
          <a:p>
            <a:endParaRPr lang="zh-CN" altLang="en-US" sz="2000" dirty="0"/>
          </a:p>
        </p:txBody>
      </p:sp>
    </p:spTree>
    <p:extLst>
      <p:ext uri="{BB962C8B-B14F-4D97-AF65-F5344CB8AC3E}">
        <p14:creationId xmlns:p14="http://schemas.microsoft.com/office/powerpoint/2010/main" val="157301607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9DC24E49-75EE-4674-A877-D89407151955}"/>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altLang="zh-CN" sz="5400" dirty="0"/>
              <a:t>Scope</a:t>
            </a:r>
          </a:p>
        </p:txBody>
      </p:sp>
      <p:sp>
        <p:nvSpPr>
          <p:cNvPr id="1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内容占位符 3" descr="图示&#10;&#10;描述已自动生成">
            <a:extLst>
              <a:ext uri="{FF2B5EF4-FFF2-40B4-BE49-F238E27FC236}">
                <a16:creationId xmlns:a16="http://schemas.microsoft.com/office/drawing/2014/main" id="{71AE6836-4C7D-4B6A-85D8-9B0121C365B4}"/>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5954" t="1705" r="2396" b="-1"/>
          <a:stretch/>
        </p:blipFill>
        <p:spPr bwMode="auto">
          <a:xfrm>
            <a:off x="4887419" y="0"/>
            <a:ext cx="6794955" cy="6740958"/>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300808450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6790442A-7B34-4E9F-9D91-2A1172620781}"/>
              </a:ext>
            </a:extLst>
          </p:cNvPr>
          <p:cNvSpPr>
            <a:spLocks noGrp="1"/>
          </p:cNvSpPr>
          <p:nvPr>
            <p:ph type="title"/>
          </p:nvPr>
        </p:nvSpPr>
        <p:spPr>
          <a:xfrm>
            <a:off x="838200" y="365125"/>
            <a:ext cx="10515600" cy="1325563"/>
          </a:xfrm>
        </p:spPr>
        <p:txBody>
          <a:bodyPr>
            <a:normAutofit/>
          </a:bodyPr>
          <a:lstStyle/>
          <a:p>
            <a:pPr marL="0" indent="0">
              <a:buNone/>
            </a:pPr>
            <a:r>
              <a:rPr lang="en-US" altLang="zh-CN" sz="5400" dirty="0"/>
              <a:t>Research Method</a:t>
            </a:r>
          </a:p>
        </p:txBody>
      </p:sp>
      <p:sp>
        <p:nvSpPr>
          <p:cNvPr id="11"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内容占位符 2">
            <a:extLst>
              <a:ext uri="{FF2B5EF4-FFF2-40B4-BE49-F238E27FC236}">
                <a16:creationId xmlns:a16="http://schemas.microsoft.com/office/drawing/2014/main" id="{C8C76157-51A7-4BFD-B20C-FC3321A53162}"/>
              </a:ext>
            </a:extLst>
          </p:cNvPr>
          <p:cNvGraphicFramePr>
            <a:graphicFrameLocks noGrp="1"/>
          </p:cNvGraphicFramePr>
          <p:nvPr>
            <p:ph idx="1"/>
            <p:extLst>
              <p:ext uri="{D42A27DB-BD31-4B8C-83A1-F6EECF244321}">
                <p14:modId xmlns:p14="http://schemas.microsoft.com/office/powerpoint/2010/main" val="901754805"/>
              </p:ext>
            </p:extLst>
          </p:nvPr>
        </p:nvGraphicFramePr>
        <p:xfrm>
          <a:off x="838200" y="2228087"/>
          <a:ext cx="10515600" cy="3948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2896949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86A1E275-FE6C-493A-8AAB-8D70A5C769DB}"/>
              </a:ext>
            </a:extLst>
          </p:cNvPr>
          <p:cNvSpPr>
            <a:spLocks noGrp="1"/>
          </p:cNvSpPr>
          <p:nvPr>
            <p:ph type="title"/>
          </p:nvPr>
        </p:nvSpPr>
        <p:spPr>
          <a:xfrm>
            <a:off x="838200" y="556995"/>
            <a:ext cx="10515600" cy="1133693"/>
          </a:xfrm>
        </p:spPr>
        <p:txBody>
          <a:bodyPr>
            <a:normAutofit/>
          </a:bodyPr>
          <a:lstStyle/>
          <a:p>
            <a:r>
              <a:rPr lang="en-US" altLang="zh-CN" sz="5200" dirty="0"/>
              <a:t>Development Method-SDLC</a:t>
            </a:r>
            <a:endParaRPr lang="zh-CN" altLang="en-US" sz="5200" dirty="0"/>
          </a:p>
        </p:txBody>
      </p:sp>
      <p:graphicFrame>
        <p:nvGraphicFramePr>
          <p:cNvPr id="5" name="内容占位符 2">
            <a:extLst>
              <a:ext uri="{FF2B5EF4-FFF2-40B4-BE49-F238E27FC236}">
                <a16:creationId xmlns:a16="http://schemas.microsoft.com/office/drawing/2014/main" id="{73344E4E-0C04-41E3-90E3-C4F2EAAC2D55}"/>
              </a:ext>
            </a:extLst>
          </p:cNvPr>
          <p:cNvGraphicFramePr>
            <a:graphicFrameLocks noGrp="1"/>
          </p:cNvGraphicFramePr>
          <p:nvPr>
            <p:ph idx="1"/>
            <p:extLst>
              <p:ext uri="{D42A27DB-BD31-4B8C-83A1-F6EECF244321}">
                <p14:modId xmlns:p14="http://schemas.microsoft.com/office/powerpoint/2010/main" val="54060798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1542734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E45B1D5C-0827-4AF0-8186-11FC5A8B8B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5076D31A-8A99-4CCD-8FBA-8F795300BE05}"/>
              </a:ext>
            </a:extLst>
          </p:cNvPr>
          <p:cNvSpPr>
            <a:spLocks noGrp="1"/>
          </p:cNvSpPr>
          <p:nvPr>
            <p:ph type="title"/>
          </p:nvPr>
        </p:nvSpPr>
        <p:spPr>
          <a:xfrm>
            <a:off x="9267909" y="2023110"/>
            <a:ext cx="2622006" cy="2846070"/>
          </a:xfrm>
        </p:spPr>
        <p:txBody>
          <a:bodyPr vert="horz" lIns="91440" tIns="45720" rIns="91440" bIns="45720" rtlCol="0" anchor="ctr">
            <a:normAutofit/>
          </a:bodyPr>
          <a:lstStyle/>
          <a:p>
            <a:r>
              <a:rPr lang="en-US" altLang="zh-CN" sz="3700" dirty="0"/>
              <a:t>Major Milestone (Gantt Chart)</a:t>
            </a:r>
          </a:p>
        </p:txBody>
      </p:sp>
      <p:sp>
        <p:nvSpPr>
          <p:cNvPr id="47" name="Rectangle 46">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内容占位符 4" descr="图表&#10;&#10;描述已自动生成">
            <a:extLst>
              <a:ext uri="{FF2B5EF4-FFF2-40B4-BE49-F238E27FC236}">
                <a16:creationId xmlns:a16="http://schemas.microsoft.com/office/drawing/2014/main" id="{10C6D1E1-9862-49ED-B31D-8FD5249B8D45}"/>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2018" t="7826" r="2246" b="743"/>
          <a:stretch/>
        </p:blipFill>
        <p:spPr bwMode="auto">
          <a:xfrm>
            <a:off x="185178" y="718272"/>
            <a:ext cx="8235260" cy="5600340"/>
          </a:xfrm>
          <a:prstGeom prst="rect">
            <a:avLst/>
          </a:prstGeom>
          <a:noFill/>
        </p:spPr>
      </p:pic>
      <p:sp>
        <p:nvSpPr>
          <p:cNvPr id="51" name="Rectangle 50">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1082327"/>
      </p:ext>
    </p:extLst>
  </p:cSld>
  <p:clrMapOvr>
    <a:masterClrMapping/>
  </p:clrMapOvr>
  <p:transition spd="slow">
    <p:wheel spokes="1"/>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C9BE5673-376D-4E7F-8425-D06CC8FB82DB}"/>
              </a:ext>
            </a:extLst>
          </p:cNvPr>
          <p:cNvSpPr>
            <a:spLocks noGrp="1"/>
          </p:cNvSpPr>
          <p:nvPr>
            <p:ph type="title"/>
          </p:nvPr>
        </p:nvSpPr>
        <p:spPr>
          <a:xfrm>
            <a:off x="1075767" y="1188637"/>
            <a:ext cx="2988234" cy="4480726"/>
          </a:xfrm>
        </p:spPr>
        <p:txBody>
          <a:bodyPr>
            <a:normAutofit/>
          </a:bodyPr>
          <a:lstStyle/>
          <a:p>
            <a:pPr algn="r"/>
            <a:r>
              <a:rPr lang="en-US" altLang="zh-CN" sz="4100"/>
              <a:t>Constraints and Assumptions</a:t>
            </a:r>
            <a:endParaRPr lang="zh-CN" altLang="en-US" sz="4100" dirty="0"/>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0" name="内容占位符 2">
            <a:extLst>
              <a:ext uri="{FF2B5EF4-FFF2-40B4-BE49-F238E27FC236}">
                <a16:creationId xmlns:a16="http://schemas.microsoft.com/office/drawing/2014/main" id="{ED80F21D-64E1-40C0-88A0-2A1A37D5297A}"/>
              </a:ext>
            </a:extLst>
          </p:cNvPr>
          <p:cNvSpPr>
            <a:spLocks noGrp="1"/>
          </p:cNvSpPr>
          <p:nvPr>
            <p:ph idx="1"/>
          </p:nvPr>
        </p:nvSpPr>
        <p:spPr>
          <a:xfrm>
            <a:off x="5255260" y="1648870"/>
            <a:ext cx="4702848" cy="3560260"/>
          </a:xfrm>
        </p:spPr>
        <p:txBody>
          <a:bodyPr anchor="ctr">
            <a:normAutofit/>
          </a:bodyPr>
          <a:lstStyle/>
          <a:p>
            <a:r>
              <a:rPr lang="en-US" altLang="zh-CN"/>
              <a:t>System Constraints</a:t>
            </a:r>
          </a:p>
          <a:p>
            <a:r>
              <a:rPr lang="en-US" altLang="zh-CN"/>
              <a:t>External Constraints</a:t>
            </a:r>
          </a:p>
          <a:p>
            <a:r>
              <a:rPr lang="en-US" altLang="zh-CN"/>
              <a:t>Assumptions</a:t>
            </a:r>
          </a:p>
          <a:p>
            <a:r>
              <a:rPr lang="en-US" altLang="zh-CN"/>
              <a:t>System Assumptions</a:t>
            </a:r>
          </a:p>
          <a:p>
            <a:endParaRPr lang="zh-CN" altLang="en-US" sz="2400" dirty="0"/>
          </a:p>
        </p:txBody>
      </p:sp>
    </p:spTree>
    <p:extLst>
      <p:ext uri="{BB962C8B-B14F-4D97-AF65-F5344CB8AC3E}">
        <p14:creationId xmlns:p14="http://schemas.microsoft.com/office/powerpoint/2010/main" val="268214090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4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CAABCB75-D571-4128-A067-36437766B22D}"/>
              </a:ext>
            </a:extLst>
          </p:cNvPr>
          <p:cNvSpPr>
            <a:spLocks noGrp="1"/>
          </p:cNvSpPr>
          <p:nvPr>
            <p:ph type="title"/>
          </p:nvPr>
        </p:nvSpPr>
        <p:spPr>
          <a:xfrm>
            <a:off x="640080" y="325369"/>
            <a:ext cx="4368602" cy="1956841"/>
          </a:xfrm>
        </p:spPr>
        <p:txBody>
          <a:bodyPr anchor="b">
            <a:normAutofit/>
          </a:bodyPr>
          <a:lstStyle/>
          <a:p>
            <a:r>
              <a:rPr lang="en-US" altLang="zh-CN" sz="5400"/>
              <a:t>Resources</a:t>
            </a:r>
            <a:endParaRPr lang="zh-CN" altLang="en-US" sz="5400"/>
          </a:p>
        </p:txBody>
      </p:sp>
      <p:sp>
        <p:nvSpPr>
          <p:cNvPr id="5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内容占位符 2">
            <a:extLst>
              <a:ext uri="{FF2B5EF4-FFF2-40B4-BE49-F238E27FC236}">
                <a16:creationId xmlns:a16="http://schemas.microsoft.com/office/drawing/2014/main" id="{A0FED3AD-96CE-4CEB-ABD8-E6D7467C77BB}"/>
              </a:ext>
            </a:extLst>
          </p:cNvPr>
          <p:cNvSpPr>
            <a:spLocks noGrp="1"/>
          </p:cNvSpPr>
          <p:nvPr>
            <p:ph idx="1"/>
          </p:nvPr>
        </p:nvSpPr>
        <p:spPr>
          <a:xfrm>
            <a:off x="640080" y="2872899"/>
            <a:ext cx="4243589" cy="3320668"/>
          </a:xfrm>
        </p:spPr>
        <p:txBody>
          <a:bodyPr>
            <a:normAutofit/>
          </a:bodyPr>
          <a:lstStyle/>
          <a:p>
            <a:pPr marL="0" indent="0">
              <a:buNone/>
            </a:pPr>
            <a:r>
              <a:rPr lang="en-US" altLang="zh-CN" sz="2200" dirty="0"/>
              <a:t>Hardware</a:t>
            </a:r>
          </a:p>
          <a:p>
            <a:r>
              <a:rPr lang="en-US" altLang="zh-CN" sz="2200" dirty="0"/>
              <a:t>Processor: Intel Core i7-11800H @ 2.30GHz</a:t>
            </a:r>
          </a:p>
          <a:p>
            <a:r>
              <a:rPr lang="en-US" altLang="zh-CN" sz="2200" dirty="0"/>
              <a:t>Graphics: NVIDIA GeForce RTX 3070 Laptop GPU</a:t>
            </a:r>
          </a:p>
          <a:p>
            <a:r>
              <a:rPr lang="en-US" altLang="zh-CN" sz="2200" dirty="0"/>
              <a:t>Memory: 16GB</a:t>
            </a:r>
          </a:p>
          <a:p>
            <a:r>
              <a:rPr lang="en-US" altLang="zh-CN" sz="2200" dirty="0"/>
              <a:t>Hard Disk: 1TB</a:t>
            </a:r>
          </a:p>
          <a:p>
            <a:endParaRPr lang="zh-CN" altLang="en-US" sz="2200" dirty="0"/>
          </a:p>
        </p:txBody>
      </p:sp>
      <p:pic>
        <p:nvPicPr>
          <p:cNvPr id="29" name="Picture 28" descr="Electronic circuit board">
            <a:extLst>
              <a:ext uri="{FF2B5EF4-FFF2-40B4-BE49-F238E27FC236}">
                <a16:creationId xmlns:a16="http://schemas.microsoft.com/office/drawing/2014/main" id="{29D75C15-BEC9-4BD9-B5B1-03DFD0B27A28}"/>
              </a:ext>
            </a:extLst>
          </p:cNvPr>
          <p:cNvPicPr>
            <a:picLocks noChangeAspect="1"/>
          </p:cNvPicPr>
          <p:nvPr/>
        </p:nvPicPr>
        <p:blipFill rotWithShape="1">
          <a:blip r:embed="rId2"/>
          <a:srcRect l="19863" r="13184"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655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2BF82DBF-AE44-4AE4-A2FB-8E2A077C30DF}"/>
              </a:ext>
            </a:extLst>
          </p:cNvPr>
          <p:cNvSpPr>
            <a:spLocks noGrp="1"/>
          </p:cNvSpPr>
          <p:nvPr>
            <p:ph type="title"/>
          </p:nvPr>
        </p:nvSpPr>
        <p:spPr>
          <a:xfrm>
            <a:off x="686834" y="1153572"/>
            <a:ext cx="3200400" cy="4461163"/>
          </a:xfrm>
        </p:spPr>
        <p:txBody>
          <a:bodyPr>
            <a:normAutofit/>
          </a:bodyPr>
          <a:lstStyle/>
          <a:p>
            <a:r>
              <a:rPr lang="en-US" altLang="zh-CN">
                <a:solidFill>
                  <a:srgbClr val="FFFFFF"/>
                </a:solidFill>
              </a:rPr>
              <a:t>Table of Content</a:t>
            </a:r>
            <a:endParaRPr lang="zh-CN" altLang="en-US">
              <a:solidFill>
                <a:srgbClr val="FFFFFF"/>
              </a:solidFill>
            </a:endParaRPr>
          </a:p>
        </p:txBody>
      </p:sp>
      <p:sp>
        <p:nvSpPr>
          <p:cNvPr id="38" name="Arc 37">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9" name="内容占位符 2">
            <a:extLst>
              <a:ext uri="{FF2B5EF4-FFF2-40B4-BE49-F238E27FC236}">
                <a16:creationId xmlns:a16="http://schemas.microsoft.com/office/drawing/2014/main" id="{BE931D10-881A-45CF-A57B-6113CD5BA780}"/>
              </a:ext>
            </a:extLst>
          </p:cNvPr>
          <p:cNvSpPr>
            <a:spLocks noGrp="1"/>
          </p:cNvSpPr>
          <p:nvPr>
            <p:ph idx="1"/>
          </p:nvPr>
        </p:nvSpPr>
        <p:spPr>
          <a:xfrm>
            <a:off x="4447308" y="591344"/>
            <a:ext cx="6906491" cy="5585619"/>
          </a:xfrm>
        </p:spPr>
        <p:txBody>
          <a:bodyPr anchor="ctr">
            <a:normAutofit/>
          </a:bodyPr>
          <a:lstStyle/>
          <a:p>
            <a:r>
              <a:rPr lang="en-US" altLang="zh-CN" sz="1300" dirty="0"/>
              <a:t>Introduction</a:t>
            </a:r>
          </a:p>
          <a:p>
            <a:r>
              <a:rPr lang="en-US" altLang="zh-CN" sz="1300" dirty="0"/>
              <a:t>Background</a:t>
            </a:r>
          </a:p>
          <a:p>
            <a:r>
              <a:rPr lang="en-US" altLang="zh-CN" sz="1300" dirty="0"/>
              <a:t>Observations &amp; Comparisons of existing Systems</a:t>
            </a:r>
          </a:p>
          <a:p>
            <a:r>
              <a:rPr lang="en-US" altLang="zh-CN" sz="1300" dirty="0"/>
              <a:t>Related Work</a:t>
            </a:r>
          </a:p>
          <a:p>
            <a:r>
              <a:rPr lang="en-US" altLang="zh-CN" sz="1300" dirty="0"/>
              <a:t>Problem Statement</a:t>
            </a:r>
          </a:p>
          <a:p>
            <a:r>
              <a:rPr lang="en-US" altLang="zh-CN" sz="1300" dirty="0"/>
              <a:t>Aim</a:t>
            </a:r>
          </a:p>
          <a:p>
            <a:r>
              <a:rPr lang="en-US" altLang="zh-CN" sz="1300" dirty="0"/>
              <a:t>Objectives</a:t>
            </a:r>
          </a:p>
          <a:p>
            <a:r>
              <a:rPr lang="en-US" altLang="zh-CN" sz="1300" dirty="0"/>
              <a:t>Justification</a:t>
            </a:r>
          </a:p>
          <a:p>
            <a:r>
              <a:rPr lang="en-US" altLang="zh-CN" sz="1300" dirty="0"/>
              <a:t>Scope</a:t>
            </a:r>
          </a:p>
          <a:p>
            <a:r>
              <a:rPr lang="en-US" altLang="zh-CN" sz="1300" dirty="0"/>
              <a:t>Research Method</a:t>
            </a:r>
          </a:p>
          <a:p>
            <a:r>
              <a:rPr lang="en-US" altLang="zh-CN" sz="1300" dirty="0"/>
              <a:t>Development Method</a:t>
            </a:r>
          </a:p>
          <a:p>
            <a:r>
              <a:rPr lang="en-US" altLang="zh-CN" sz="1300" dirty="0"/>
              <a:t>Major Milestone</a:t>
            </a:r>
          </a:p>
          <a:p>
            <a:r>
              <a:rPr lang="en-US" altLang="zh-CN" sz="1300" dirty="0"/>
              <a:t>Constraints and Assumptions</a:t>
            </a:r>
          </a:p>
          <a:p>
            <a:r>
              <a:rPr lang="en-US" altLang="zh-CN" sz="1300" dirty="0"/>
              <a:t>Resources</a:t>
            </a:r>
          </a:p>
          <a:p>
            <a:r>
              <a:rPr lang="en-US" altLang="zh-CN" sz="1300" dirty="0"/>
              <a:t>External Bodies Involved</a:t>
            </a:r>
          </a:p>
          <a:p>
            <a:r>
              <a:rPr lang="en-US" altLang="zh-CN" sz="1300" dirty="0"/>
              <a:t>Project Plan</a:t>
            </a:r>
          </a:p>
          <a:p>
            <a:r>
              <a:rPr lang="en-US" altLang="zh-CN" sz="1300" dirty="0"/>
              <a:t>References</a:t>
            </a:r>
            <a:endParaRPr lang="zh-CN" altLang="en-US" sz="1300" dirty="0"/>
          </a:p>
        </p:txBody>
      </p:sp>
    </p:spTree>
    <p:extLst>
      <p:ext uri="{BB962C8B-B14F-4D97-AF65-F5344CB8AC3E}">
        <p14:creationId xmlns:p14="http://schemas.microsoft.com/office/powerpoint/2010/main" val="427268013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6918796-2918-40D6-BE3A-4600C47FCD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图片 3" descr="图标&#10;&#10;描述已自动生成">
            <a:extLst>
              <a:ext uri="{FF2B5EF4-FFF2-40B4-BE49-F238E27FC236}">
                <a16:creationId xmlns:a16="http://schemas.microsoft.com/office/drawing/2014/main" id="{032A01B6-C764-4F20-96A1-14E6053CF8D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838200" y="2197100"/>
            <a:ext cx="1973263" cy="1714500"/>
          </a:xfrm>
          <a:prstGeom prst="rect">
            <a:avLst/>
          </a:prstGeom>
        </p:spPr>
      </p:pic>
      <p:pic>
        <p:nvPicPr>
          <p:cNvPr id="11" name="图片 10" descr="卡通画&#10;&#10;描述已自动生成">
            <a:extLst>
              <a:ext uri="{FF2B5EF4-FFF2-40B4-BE49-F238E27FC236}">
                <a16:creationId xmlns:a16="http://schemas.microsoft.com/office/drawing/2014/main" id="{5F315188-BBC7-4848-828C-FC2BBD78DFE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82900" y="2197100"/>
            <a:ext cx="3240088" cy="1714500"/>
          </a:xfrm>
          <a:prstGeom prst="rect">
            <a:avLst/>
          </a:prstGeom>
        </p:spPr>
      </p:pic>
      <p:pic>
        <p:nvPicPr>
          <p:cNvPr id="6" name="图片 5" descr="MySQL Logo Vector (.EPS) Free Download">
            <a:extLst>
              <a:ext uri="{FF2B5EF4-FFF2-40B4-BE49-F238E27FC236}">
                <a16:creationId xmlns:a16="http://schemas.microsoft.com/office/drawing/2014/main" id="{057C37AF-3C06-41FD-9663-E8561D03E2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6196013" y="2197100"/>
            <a:ext cx="3368675" cy="1714500"/>
          </a:xfrm>
          <a:prstGeom prst="rect">
            <a:avLst/>
          </a:prstGeom>
        </p:spPr>
      </p:pic>
      <p:pic>
        <p:nvPicPr>
          <p:cNvPr id="7" name="图片 6" descr="Visual Paradigm International | LinkedIn">
            <a:extLst>
              <a:ext uri="{FF2B5EF4-FFF2-40B4-BE49-F238E27FC236}">
                <a16:creationId xmlns:a16="http://schemas.microsoft.com/office/drawing/2014/main" id="{6072D13A-6240-403A-959B-546508ED5FC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bwMode="auto">
          <a:xfrm>
            <a:off x="9636125" y="2197100"/>
            <a:ext cx="1717675" cy="1714500"/>
          </a:xfrm>
          <a:prstGeom prst="rect">
            <a:avLst/>
          </a:prstGeom>
        </p:spPr>
      </p:pic>
      <p:pic>
        <p:nvPicPr>
          <p:cNvPr id="5" name="图片 4" descr="图标&#10;&#10;描述已自动生成">
            <a:extLst>
              <a:ext uri="{FF2B5EF4-FFF2-40B4-BE49-F238E27FC236}">
                <a16:creationId xmlns:a16="http://schemas.microsoft.com/office/drawing/2014/main" id="{C60CD030-335C-4C04-9393-1AFE9A04BA2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bwMode="auto">
          <a:xfrm>
            <a:off x="838200" y="3983038"/>
            <a:ext cx="1609725" cy="1612900"/>
          </a:xfrm>
          <a:prstGeom prst="rect">
            <a:avLst/>
          </a:prstGeom>
        </p:spPr>
      </p:pic>
      <p:pic>
        <p:nvPicPr>
          <p:cNvPr id="12" name="图片 11" descr="徽标, 图标&#10;&#10;描述已自动生成">
            <a:extLst>
              <a:ext uri="{FF2B5EF4-FFF2-40B4-BE49-F238E27FC236}">
                <a16:creationId xmlns:a16="http://schemas.microsoft.com/office/drawing/2014/main" id="{5825EB01-C828-4D05-9E90-6D151B8321AB}"/>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519363" y="3983038"/>
            <a:ext cx="3952875" cy="1612900"/>
          </a:xfrm>
          <a:prstGeom prst="rect">
            <a:avLst/>
          </a:prstGeom>
        </p:spPr>
      </p:pic>
      <p:pic>
        <p:nvPicPr>
          <p:cNvPr id="10" name="内容占位符 9" descr="图片包含 游戏机&#10;&#10;描述已自动生成">
            <a:extLst>
              <a:ext uri="{FF2B5EF4-FFF2-40B4-BE49-F238E27FC236}">
                <a16:creationId xmlns:a16="http://schemas.microsoft.com/office/drawing/2014/main" id="{CBC004F7-9375-4EFA-A576-8D46D6810339}"/>
              </a:ext>
            </a:extLst>
          </p:cNvPr>
          <p:cNvPicPr>
            <a:picLocks noGrp="1" noChangeAspect="1"/>
          </p:cNvPicPr>
          <p:nvPr>
            <p:ph idx="1"/>
          </p:nvPr>
        </p:nvPicPr>
        <p:blipFill>
          <a:blip r:embed="rId8" cstate="print">
            <a:extLst>
              <a:ext uri="{28A0092B-C50C-407E-A947-70E740481C1C}">
                <a14:useLocalDpi xmlns:a14="http://schemas.microsoft.com/office/drawing/2010/main" val="0"/>
              </a:ext>
            </a:extLst>
          </a:blip>
          <a:srcRect/>
          <a:stretch>
            <a:fillRect/>
          </a:stretch>
        </p:blipFill>
        <p:spPr bwMode="auto">
          <a:xfrm>
            <a:off x="6545263" y="3983038"/>
            <a:ext cx="1609725" cy="1612900"/>
          </a:xfrm>
          <a:prstGeom prst="rect">
            <a:avLst/>
          </a:prstGeom>
        </p:spPr>
      </p:pic>
      <p:pic>
        <p:nvPicPr>
          <p:cNvPr id="8" name="图片 7" descr="图标&#10;&#10;描述已自动生成">
            <a:extLst>
              <a:ext uri="{FF2B5EF4-FFF2-40B4-BE49-F238E27FC236}">
                <a16:creationId xmlns:a16="http://schemas.microsoft.com/office/drawing/2014/main" id="{08245658-FAC6-4434-8711-5F17C207806E}"/>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bwMode="auto">
          <a:xfrm>
            <a:off x="8226425" y="3983038"/>
            <a:ext cx="1735138" cy="1612900"/>
          </a:xfrm>
          <a:prstGeom prst="rect">
            <a:avLst/>
          </a:prstGeom>
        </p:spPr>
      </p:pic>
      <p:pic>
        <p:nvPicPr>
          <p:cNvPr id="9" name="图片 8" descr="图标&#10;&#10;描述已自动生成">
            <a:extLst>
              <a:ext uri="{FF2B5EF4-FFF2-40B4-BE49-F238E27FC236}">
                <a16:creationId xmlns:a16="http://schemas.microsoft.com/office/drawing/2014/main" id="{1DA5FA44-CAC2-4402-904F-C94FE74E131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bwMode="auto">
          <a:xfrm>
            <a:off x="10033000" y="3983038"/>
            <a:ext cx="1320800" cy="1612900"/>
          </a:xfrm>
          <a:prstGeom prst="rect">
            <a:avLst/>
          </a:prstGeom>
        </p:spPr>
      </p:pic>
      <p:sp>
        <p:nvSpPr>
          <p:cNvPr id="2" name="标题 1">
            <a:extLst>
              <a:ext uri="{FF2B5EF4-FFF2-40B4-BE49-F238E27FC236}">
                <a16:creationId xmlns:a16="http://schemas.microsoft.com/office/drawing/2014/main" id="{C885FBAB-B7AE-45CB-903A-88EF80A4DFDD}"/>
              </a:ext>
            </a:extLst>
          </p:cNvPr>
          <p:cNvSpPr>
            <a:spLocks noGrp="1"/>
          </p:cNvSpPr>
          <p:nvPr>
            <p:ph type="title"/>
          </p:nvPr>
        </p:nvSpPr>
        <p:spPr>
          <a:xfrm>
            <a:off x="838200" y="672747"/>
            <a:ext cx="10515600" cy="715556"/>
          </a:xfrm>
        </p:spPr>
        <p:txBody>
          <a:bodyPr>
            <a:normAutofit/>
          </a:bodyPr>
          <a:lstStyle/>
          <a:p>
            <a:pPr algn="ctr"/>
            <a:r>
              <a:rPr lang="en-US" altLang="zh-CN" sz="3200" dirty="0">
                <a:solidFill>
                  <a:schemeClr val="bg1"/>
                </a:solidFill>
              </a:rPr>
              <a:t>Software</a:t>
            </a:r>
            <a:endParaRPr lang="zh-CN" altLang="en-US" sz="3200" dirty="0">
              <a:solidFill>
                <a:schemeClr val="bg1"/>
              </a:solidFill>
            </a:endParaRPr>
          </a:p>
        </p:txBody>
      </p:sp>
    </p:spTree>
    <p:extLst>
      <p:ext uri="{BB962C8B-B14F-4D97-AF65-F5344CB8AC3E}">
        <p14:creationId xmlns:p14="http://schemas.microsoft.com/office/powerpoint/2010/main" val="209884269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2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DB679B07-F550-47A6-BC15-F920E4BE834E}"/>
              </a:ext>
            </a:extLst>
          </p:cNvPr>
          <p:cNvSpPr>
            <a:spLocks noGrp="1"/>
          </p:cNvSpPr>
          <p:nvPr>
            <p:ph type="title"/>
          </p:nvPr>
        </p:nvSpPr>
        <p:spPr>
          <a:xfrm>
            <a:off x="572493" y="238539"/>
            <a:ext cx="11018520" cy="1434415"/>
          </a:xfrm>
        </p:spPr>
        <p:txBody>
          <a:bodyPr anchor="b">
            <a:normAutofit/>
          </a:bodyPr>
          <a:lstStyle/>
          <a:p>
            <a:r>
              <a:rPr lang="en-US" altLang="zh-CN" sz="5400"/>
              <a:t>External Bodies Involved</a:t>
            </a:r>
            <a:endParaRPr lang="zh-CN" altLang="en-US" sz="5400"/>
          </a:p>
        </p:txBody>
      </p:sp>
      <p:sp>
        <p:nvSpPr>
          <p:cNvPr id="46"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内容占位符 2">
            <a:extLst>
              <a:ext uri="{FF2B5EF4-FFF2-40B4-BE49-F238E27FC236}">
                <a16:creationId xmlns:a16="http://schemas.microsoft.com/office/drawing/2014/main" id="{E2C4D1AA-47CD-4A53-B666-1E5A9012C293}"/>
              </a:ext>
            </a:extLst>
          </p:cNvPr>
          <p:cNvSpPr>
            <a:spLocks noGrp="1"/>
          </p:cNvSpPr>
          <p:nvPr>
            <p:ph idx="1"/>
          </p:nvPr>
        </p:nvSpPr>
        <p:spPr>
          <a:xfrm>
            <a:off x="572492" y="2098806"/>
            <a:ext cx="7265221" cy="4360220"/>
          </a:xfrm>
        </p:spPr>
        <p:txBody>
          <a:bodyPr anchor="t">
            <a:normAutofit/>
          </a:bodyPr>
          <a:lstStyle/>
          <a:p>
            <a:pPr algn="just"/>
            <a:r>
              <a:rPr lang="en-US" altLang="zh-CN" sz="1800" dirty="0"/>
              <a:t>China Beijing </a:t>
            </a:r>
            <a:r>
              <a:rPr lang="en-US" altLang="zh-CN" sz="1800" dirty="0" err="1"/>
              <a:t>Zhongke</a:t>
            </a:r>
            <a:r>
              <a:rPr lang="en-US" altLang="zh-CN" sz="1800" dirty="0"/>
              <a:t> </a:t>
            </a:r>
            <a:r>
              <a:rPr lang="en-US" altLang="zh-CN" sz="1800" dirty="0" err="1"/>
              <a:t>Zhuoxin</a:t>
            </a:r>
            <a:r>
              <a:rPr lang="en-US" altLang="zh-CN" sz="1800" dirty="0"/>
              <a:t> Software Testing Technology Center was established on December 24, 2010. It is a national research institution directly under the Ministry of Industry and Information Technology. The company's business scope includes: software product testing, technology development, technical testing, technical consulting, computer system services, </a:t>
            </a:r>
            <a:r>
              <a:rPr lang="en-US" altLang="zh-CN" sz="1800" dirty="0" err="1"/>
              <a:t>etc</a:t>
            </a:r>
            <a:r>
              <a:rPr lang="en-US" altLang="zh-CN" sz="1800" dirty="0"/>
              <a:t> [15]. In the test stage of the system development life cycle, after the development of the smart store management system project is completed, it will cooperate with </a:t>
            </a:r>
            <a:r>
              <a:rPr lang="en-US" altLang="zh-CN" sz="1800" dirty="0" err="1"/>
              <a:t>Zhongke</a:t>
            </a:r>
            <a:r>
              <a:rPr lang="en-US" altLang="zh-CN" sz="1800" dirty="0"/>
              <a:t> </a:t>
            </a:r>
            <a:r>
              <a:rPr lang="en-US" altLang="zh-CN" sz="1800" dirty="0" err="1"/>
              <a:t>Zhuoxin</a:t>
            </a:r>
            <a:r>
              <a:rPr lang="en-US" altLang="zh-CN" sz="1800" dirty="0"/>
              <a:t> Software Testing Technology Center to run the system to conduct a comprehensive user acceptance test UAT and quality assurance test QAT to verify the project goals whether the requirements are met.</a:t>
            </a:r>
          </a:p>
          <a:p>
            <a:pPr algn="just"/>
            <a:r>
              <a:rPr lang="en-US" altLang="zh-CN" sz="1800" dirty="0"/>
              <a:t>Additionally, after testing is complete, the product will be deployed in partnership with new offline retail stores.</a:t>
            </a:r>
            <a:endParaRPr lang="zh-CN" altLang="en-US" sz="1800" dirty="0"/>
          </a:p>
        </p:txBody>
      </p:sp>
      <p:pic>
        <p:nvPicPr>
          <p:cNvPr id="19" name="图片 18" descr="图片包含 应用程序&#10;&#10;描述已自动生成">
            <a:extLst>
              <a:ext uri="{FF2B5EF4-FFF2-40B4-BE49-F238E27FC236}">
                <a16:creationId xmlns:a16="http://schemas.microsoft.com/office/drawing/2014/main" id="{D4342F15-9216-41EF-9598-7012EC2F5E23}"/>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27221" t="18679" r="26064" b="17738"/>
          <a:stretch/>
        </p:blipFill>
        <p:spPr bwMode="auto">
          <a:xfrm>
            <a:off x="8297055" y="2167984"/>
            <a:ext cx="2870617" cy="2604745"/>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164530399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 name="Rectangle 6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E28C3513-3697-483B-A463-3CA646695037}"/>
              </a:ext>
            </a:extLst>
          </p:cNvPr>
          <p:cNvSpPr>
            <a:spLocks noGrp="1"/>
          </p:cNvSpPr>
          <p:nvPr>
            <p:ph type="title"/>
          </p:nvPr>
        </p:nvSpPr>
        <p:spPr>
          <a:xfrm>
            <a:off x="643467" y="321734"/>
            <a:ext cx="10905066" cy="1135737"/>
          </a:xfrm>
        </p:spPr>
        <p:txBody>
          <a:bodyPr vert="horz" lIns="91440" tIns="45720" rIns="91440" bIns="45720" rtlCol="0">
            <a:normAutofit/>
          </a:bodyPr>
          <a:lstStyle/>
          <a:p>
            <a:r>
              <a:rPr lang="en-US" altLang="zh-CN" sz="3600" kern="1200" dirty="0">
                <a:latin typeface="+mj-lt"/>
                <a:ea typeface="+mj-ea"/>
                <a:cs typeface="+mj-cs"/>
              </a:rPr>
              <a:t>Project Plan</a:t>
            </a:r>
          </a:p>
        </p:txBody>
      </p:sp>
      <p:sp>
        <p:nvSpPr>
          <p:cNvPr id="67" name="Rectangle 66">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Isosceles Triangle 68">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Isosceles Triangle 70">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内容占位符 3">
            <a:extLst>
              <a:ext uri="{FF2B5EF4-FFF2-40B4-BE49-F238E27FC236}">
                <a16:creationId xmlns:a16="http://schemas.microsoft.com/office/drawing/2014/main" id="{8C8CAF95-4BDE-4189-A9B6-92E887C248ED}"/>
              </a:ext>
            </a:extLst>
          </p:cNvPr>
          <p:cNvGraphicFramePr>
            <a:graphicFrameLocks noGrp="1"/>
          </p:cNvGraphicFramePr>
          <p:nvPr>
            <p:ph idx="1"/>
            <p:extLst>
              <p:ext uri="{D42A27DB-BD31-4B8C-83A1-F6EECF244321}">
                <p14:modId xmlns:p14="http://schemas.microsoft.com/office/powerpoint/2010/main" val="1102593468"/>
              </p:ext>
            </p:extLst>
          </p:nvPr>
        </p:nvGraphicFramePr>
        <p:xfrm>
          <a:off x="819303" y="1457472"/>
          <a:ext cx="10440998" cy="5078797"/>
        </p:xfrm>
        <a:graphic>
          <a:graphicData uri="http://schemas.openxmlformats.org/drawingml/2006/table">
            <a:tbl>
              <a:tblPr firstRow="1" firstCol="1" lastCol="1" bandRow="1">
                <a:solidFill>
                  <a:srgbClr val="F7F7F7"/>
                </a:solidFill>
                <a:tableStyleId>{8799B23B-EC83-4686-B30A-512413B5E67A}</a:tableStyleId>
              </a:tblPr>
              <a:tblGrid>
                <a:gridCol w="4676494">
                  <a:extLst>
                    <a:ext uri="{9D8B030D-6E8A-4147-A177-3AD203B41FA5}">
                      <a16:colId xmlns:a16="http://schemas.microsoft.com/office/drawing/2014/main" val="201026347"/>
                    </a:ext>
                  </a:extLst>
                </a:gridCol>
                <a:gridCol w="1665022">
                  <a:extLst>
                    <a:ext uri="{9D8B030D-6E8A-4147-A177-3AD203B41FA5}">
                      <a16:colId xmlns:a16="http://schemas.microsoft.com/office/drawing/2014/main" val="1886149492"/>
                    </a:ext>
                  </a:extLst>
                </a:gridCol>
                <a:gridCol w="2011977">
                  <a:extLst>
                    <a:ext uri="{9D8B030D-6E8A-4147-A177-3AD203B41FA5}">
                      <a16:colId xmlns:a16="http://schemas.microsoft.com/office/drawing/2014/main" val="2405187565"/>
                    </a:ext>
                  </a:extLst>
                </a:gridCol>
                <a:gridCol w="2087505">
                  <a:extLst>
                    <a:ext uri="{9D8B030D-6E8A-4147-A177-3AD203B41FA5}">
                      <a16:colId xmlns:a16="http://schemas.microsoft.com/office/drawing/2014/main" val="2766808713"/>
                    </a:ext>
                  </a:extLst>
                </a:gridCol>
              </a:tblGrid>
              <a:tr h="445480">
                <a:tc>
                  <a:txBody>
                    <a:bodyPr/>
                    <a:lstStyle/>
                    <a:p>
                      <a:r>
                        <a:rPr lang="en-US" sz="1200" b="1" kern="100" cap="all" spc="60">
                          <a:solidFill>
                            <a:schemeClr val="tx1"/>
                          </a:solidFill>
                          <a:effectLst/>
                        </a:rPr>
                        <a:t>Phase and Task Name</a:t>
                      </a:r>
                      <a:endParaRPr lang="zh-CN" sz="1200" b="1" kern="100" cap="all" spc="6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12700" cmpd="sng">
                      <a:noFill/>
                    </a:lnT>
                    <a:lnB w="38100" cmpd="sng">
                      <a:noFill/>
                    </a:lnB>
                    <a:noFill/>
                  </a:tcPr>
                </a:tc>
                <a:tc>
                  <a:txBody>
                    <a:bodyPr/>
                    <a:lstStyle/>
                    <a:p>
                      <a:pPr algn="ctr"/>
                      <a:r>
                        <a:rPr lang="en-US" sz="1200" b="1" kern="100" cap="all" spc="60">
                          <a:solidFill>
                            <a:schemeClr val="tx1"/>
                          </a:solidFill>
                          <a:effectLst/>
                        </a:rPr>
                        <a:t>Duration</a:t>
                      </a:r>
                      <a:endParaRPr lang="zh-CN" sz="1200" b="1" kern="100" cap="all" spc="6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12700" cmpd="sng">
                      <a:noFill/>
                    </a:lnT>
                    <a:lnB w="38100" cmpd="sng">
                      <a:noFill/>
                    </a:lnB>
                    <a:noFill/>
                  </a:tcPr>
                </a:tc>
                <a:tc>
                  <a:txBody>
                    <a:bodyPr/>
                    <a:lstStyle/>
                    <a:p>
                      <a:pPr algn="ctr"/>
                      <a:r>
                        <a:rPr lang="en-US" sz="1200" b="1" kern="100" cap="all" spc="60">
                          <a:solidFill>
                            <a:schemeClr val="tx1"/>
                          </a:solidFill>
                          <a:effectLst/>
                        </a:rPr>
                        <a:t>Start Date</a:t>
                      </a:r>
                      <a:endParaRPr lang="zh-CN" sz="1200" b="1" kern="100" cap="all" spc="6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12700" cmpd="sng">
                      <a:noFill/>
                    </a:lnT>
                    <a:lnB w="38100" cmpd="sng">
                      <a:noFill/>
                    </a:lnB>
                    <a:noFill/>
                  </a:tcPr>
                </a:tc>
                <a:tc>
                  <a:txBody>
                    <a:bodyPr/>
                    <a:lstStyle/>
                    <a:p>
                      <a:pPr algn="l"/>
                      <a:r>
                        <a:rPr lang="en-US" sz="1200" b="1" kern="100" cap="all" spc="60" dirty="0">
                          <a:solidFill>
                            <a:schemeClr val="tx1"/>
                          </a:solidFill>
                          <a:effectLst/>
                        </a:rPr>
                        <a:t>Finish Date</a:t>
                      </a:r>
                      <a:endParaRPr lang="zh-CN" sz="1200" b="1" kern="100" cap="all" spc="6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12700" cmpd="sng">
                      <a:noFill/>
                    </a:lnT>
                    <a:lnB w="38100" cmpd="sng">
                      <a:noFill/>
                    </a:lnB>
                    <a:noFill/>
                  </a:tcPr>
                </a:tc>
                <a:extLst>
                  <a:ext uri="{0D108BD9-81ED-4DB2-BD59-A6C34878D82A}">
                    <a16:rowId xmlns:a16="http://schemas.microsoft.com/office/drawing/2014/main" val="3277421919"/>
                  </a:ext>
                </a:extLst>
              </a:tr>
              <a:tr h="500045">
                <a:tc>
                  <a:txBody>
                    <a:bodyPr/>
                    <a:lstStyle/>
                    <a:p>
                      <a:r>
                        <a:rPr lang="en-US" sz="1200" b="1" kern="100" cap="none" spc="0" dirty="0">
                          <a:solidFill>
                            <a:schemeClr val="tx1"/>
                          </a:solidFill>
                          <a:effectLst/>
                        </a:rPr>
                        <a:t>Development of a Web-Based Smart Store Management System for Retail Store</a:t>
                      </a:r>
                      <a:endParaRPr lang="zh-CN" sz="1200" b="1"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38100" cmpd="sng">
                      <a:noFill/>
                    </a:lnT>
                    <a:lnB w="12700" cmpd="sng">
                      <a:noFill/>
                      <a:prstDash val="solid"/>
                    </a:lnB>
                    <a:solidFill>
                      <a:srgbClr val="F7F7F7"/>
                    </a:solidFill>
                  </a:tcPr>
                </a:tc>
                <a:tc>
                  <a:txBody>
                    <a:bodyPr/>
                    <a:lstStyle/>
                    <a:p>
                      <a:pPr algn="ctr"/>
                      <a:r>
                        <a:rPr lang="en-US" sz="1200" kern="100" cap="none" spc="0">
                          <a:solidFill>
                            <a:schemeClr val="tx1"/>
                          </a:solidFill>
                          <a:effectLst/>
                        </a:rPr>
                        <a:t>202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38100" cmpd="sng">
                      <a:noFill/>
                    </a:lnT>
                    <a:lnB w="12700" cmpd="sng">
                      <a:noFill/>
                      <a:prstDash val="solid"/>
                    </a:lnB>
                    <a:solidFill>
                      <a:srgbClr val="F7F7F7"/>
                    </a:solidFill>
                  </a:tcPr>
                </a:tc>
                <a:tc>
                  <a:txBody>
                    <a:bodyPr/>
                    <a:lstStyle/>
                    <a:p>
                      <a:pPr algn="ctr"/>
                      <a:r>
                        <a:rPr lang="en-US" sz="1200" kern="100" cap="none" spc="0">
                          <a:solidFill>
                            <a:schemeClr val="tx1"/>
                          </a:solidFill>
                          <a:effectLst/>
                        </a:rPr>
                        <a:t>Fri 7/1/22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38100" cmpd="sng">
                      <a:noFill/>
                    </a:lnT>
                    <a:lnB w="12700" cmpd="sng">
                      <a:noFill/>
                      <a:prstDash val="solid"/>
                    </a:lnB>
                    <a:solidFill>
                      <a:srgbClr val="F7F7F7"/>
                    </a:solidFill>
                  </a:tcPr>
                </a:tc>
                <a:tc>
                  <a:txBody>
                    <a:bodyPr/>
                    <a:lstStyle/>
                    <a:p>
                      <a:pPr algn="l"/>
                      <a:r>
                        <a:rPr lang="en-US" sz="1200" b="0" kern="100" cap="none" spc="0">
                          <a:solidFill>
                            <a:schemeClr val="tx1"/>
                          </a:solidFill>
                          <a:effectLst/>
                        </a:rPr>
                        <a:t>Fri 28/7/22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38100" cmpd="sng">
                      <a:noFill/>
                    </a:lnT>
                    <a:lnB w="12700" cmpd="sng">
                      <a:noFill/>
                      <a:prstDash val="solid"/>
                    </a:lnB>
                    <a:solidFill>
                      <a:srgbClr val="F7F7F7"/>
                    </a:solidFill>
                  </a:tcPr>
                </a:tc>
                <a:extLst>
                  <a:ext uri="{0D108BD9-81ED-4DB2-BD59-A6C34878D82A}">
                    <a16:rowId xmlns:a16="http://schemas.microsoft.com/office/drawing/2014/main" val="2320287509"/>
                  </a:ext>
                </a:extLst>
              </a:tr>
              <a:tr h="317944">
                <a:tc>
                  <a:txBody>
                    <a:bodyPr/>
                    <a:lstStyle/>
                    <a:p>
                      <a:r>
                        <a:rPr lang="en-US" sz="1200" b="1" kern="100" cap="none" spc="0">
                          <a:solidFill>
                            <a:schemeClr val="tx1"/>
                          </a:solidFill>
                          <a:effectLst/>
                        </a:rPr>
                        <a:t>Initiation</a:t>
                      </a:r>
                      <a:endParaRPr lang="zh-CN" sz="12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11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Fri 7/1/22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l"/>
                      <a:r>
                        <a:rPr lang="en-US" sz="1200" b="0" kern="100" cap="none" spc="0">
                          <a:solidFill>
                            <a:schemeClr val="tx1"/>
                          </a:solidFill>
                          <a:effectLst/>
                        </a:rPr>
                        <a:t>Fri 21/1/22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extLst>
                  <a:ext uri="{0D108BD9-81ED-4DB2-BD59-A6C34878D82A}">
                    <a16:rowId xmlns:a16="http://schemas.microsoft.com/office/drawing/2014/main" val="1334448544"/>
                  </a:ext>
                </a:extLst>
              </a:tr>
              <a:tr h="317944">
                <a:tc>
                  <a:txBody>
                    <a:bodyPr/>
                    <a:lstStyle/>
                    <a:p>
                      <a:r>
                        <a:rPr lang="en-US" sz="1200" b="0" kern="100" cap="none" spc="0">
                          <a:solidFill>
                            <a:schemeClr val="tx1"/>
                          </a:solidFill>
                          <a:effectLst/>
                        </a:rPr>
                        <a:t>Proposal of Project Topic</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4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Fri 7/1/22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l"/>
                      <a:r>
                        <a:rPr lang="en-US" sz="1200" b="0" kern="100" cap="none" spc="0">
                          <a:solidFill>
                            <a:schemeClr val="tx1"/>
                          </a:solidFill>
                          <a:effectLst/>
                        </a:rPr>
                        <a:t>Tue 10/1/22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extLst>
                  <a:ext uri="{0D108BD9-81ED-4DB2-BD59-A6C34878D82A}">
                    <a16:rowId xmlns:a16="http://schemas.microsoft.com/office/drawing/2014/main" val="485967660"/>
                  </a:ext>
                </a:extLst>
              </a:tr>
              <a:tr h="317944">
                <a:tc>
                  <a:txBody>
                    <a:bodyPr/>
                    <a:lstStyle/>
                    <a:p>
                      <a:r>
                        <a:rPr lang="en-US" sz="1200" b="0" kern="100" cap="none" spc="0">
                          <a:solidFill>
                            <a:schemeClr val="tx1"/>
                          </a:solidFill>
                          <a:effectLst/>
                        </a:rPr>
                        <a:t>Supervisor Allocation</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1 day</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Tue 10/1/22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l"/>
                      <a:r>
                        <a:rPr lang="en-US" sz="1200" b="0" kern="100" cap="none" spc="0">
                          <a:solidFill>
                            <a:schemeClr val="tx1"/>
                          </a:solidFill>
                          <a:effectLst/>
                        </a:rPr>
                        <a:t>Tue 10/1/22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extLst>
                  <a:ext uri="{0D108BD9-81ED-4DB2-BD59-A6C34878D82A}">
                    <a16:rowId xmlns:a16="http://schemas.microsoft.com/office/drawing/2014/main" val="1681512939"/>
                  </a:ext>
                </a:extLst>
              </a:tr>
              <a:tr h="317944">
                <a:tc>
                  <a:txBody>
                    <a:bodyPr/>
                    <a:lstStyle/>
                    <a:p>
                      <a:r>
                        <a:rPr lang="en-US" sz="1200" b="0" kern="100" cap="none" spc="0" dirty="0">
                          <a:solidFill>
                            <a:schemeClr val="tx1"/>
                          </a:solidFill>
                          <a:effectLst/>
                        </a:rPr>
                        <a:t>Initiation Completed</a:t>
                      </a:r>
                      <a:endParaRPr lang="zh-CN" sz="12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0 day</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Fri 21/1/22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l"/>
                      <a:r>
                        <a:rPr lang="en-US" sz="1200" b="0" kern="100" cap="none" spc="0">
                          <a:solidFill>
                            <a:schemeClr val="tx1"/>
                          </a:solidFill>
                          <a:effectLst/>
                        </a:rPr>
                        <a:t>Fri 21/1/22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extLst>
                  <a:ext uri="{0D108BD9-81ED-4DB2-BD59-A6C34878D82A}">
                    <a16:rowId xmlns:a16="http://schemas.microsoft.com/office/drawing/2014/main" val="362312947"/>
                  </a:ext>
                </a:extLst>
              </a:tr>
              <a:tr h="317944">
                <a:tc>
                  <a:txBody>
                    <a:bodyPr/>
                    <a:lstStyle/>
                    <a:p>
                      <a:r>
                        <a:rPr lang="en-US" sz="1200" b="1" kern="100" cap="none" spc="0">
                          <a:solidFill>
                            <a:schemeClr val="tx1"/>
                          </a:solidFill>
                          <a:effectLst/>
                        </a:rPr>
                        <a:t>Planning</a:t>
                      </a:r>
                      <a:endParaRPr lang="zh-CN" sz="12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28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Fri 21/1/22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l"/>
                      <a:r>
                        <a:rPr lang="en-US" sz="1200" b="0" kern="100" cap="none" spc="0">
                          <a:solidFill>
                            <a:schemeClr val="tx1"/>
                          </a:solidFill>
                          <a:effectLst/>
                        </a:rPr>
                        <a:t>Tue 18/2/22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extLst>
                  <a:ext uri="{0D108BD9-81ED-4DB2-BD59-A6C34878D82A}">
                    <a16:rowId xmlns:a16="http://schemas.microsoft.com/office/drawing/2014/main" val="3718790217"/>
                  </a:ext>
                </a:extLst>
              </a:tr>
              <a:tr h="317944">
                <a:tc>
                  <a:txBody>
                    <a:bodyPr/>
                    <a:lstStyle/>
                    <a:p>
                      <a:r>
                        <a:rPr lang="en-US" sz="1200" b="0" kern="100" cap="none" spc="0">
                          <a:solidFill>
                            <a:schemeClr val="tx1"/>
                          </a:solidFill>
                          <a:effectLst/>
                        </a:rPr>
                        <a:t>Develop Project Proposal</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28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Fri 21/1/22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l"/>
                      <a:r>
                        <a:rPr lang="en-US" sz="1200" b="0" kern="100" cap="none" spc="0">
                          <a:solidFill>
                            <a:schemeClr val="tx1"/>
                          </a:solidFill>
                          <a:effectLst/>
                        </a:rPr>
                        <a:t>Tue 18/2/22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extLst>
                  <a:ext uri="{0D108BD9-81ED-4DB2-BD59-A6C34878D82A}">
                    <a16:rowId xmlns:a16="http://schemas.microsoft.com/office/drawing/2014/main" val="1278802763"/>
                  </a:ext>
                </a:extLst>
              </a:tr>
              <a:tr h="317944">
                <a:tc>
                  <a:txBody>
                    <a:bodyPr/>
                    <a:lstStyle/>
                    <a:p>
                      <a:r>
                        <a:rPr lang="en-US" sz="1200" b="0" kern="100" cap="none" spc="0">
                          <a:solidFill>
                            <a:schemeClr val="tx1"/>
                          </a:solidFill>
                          <a:effectLst/>
                        </a:rPr>
                        <a:t>Identify Proposal Requirement</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2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Sat 22/1/22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l"/>
                      <a:r>
                        <a:rPr lang="en-US" sz="1200" b="0" kern="100" cap="none" spc="0">
                          <a:solidFill>
                            <a:schemeClr val="tx1"/>
                          </a:solidFill>
                          <a:effectLst/>
                        </a:rPr>
                        <a:t>Sun 23/1/22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extLst>
                  <a:ext uri="{0D108BD9-81ED-4DB2-BD59-A6C34878D82A}">
                    <a16:rowId xmlns:a16="http://schemas.microsoft.com/office/drawing/2014/main" val="767616249"/>
                  </a:ext>
                </a:extLst>
              </a:tr>
              <a:tr h="317944">
                <a:tc>
                  <a:txBody>
                    <a:bodyPr/>
                    <a:lstStyle/>
                    <a:p>
                      <a:r>
                        <a:rPr lang="en-US" sz="1200" b="0" kern="100" cap="none" spc="0">
                          <a:solidFill>
                            <a:schemeClr val="tx1"/>
                          </a:solidFill>
                          <a:effectLst/>
                        </a:rPr>
                        <a:t>Identification of Problem</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4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Sat 22/1/22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l"/>
                      <a:r>
                        <a:rPr lang="en-US" sz="1200" b="0" kern="100" cap="none" spc="0">
                          <a:solidFill>
                            <a:schemeClr val="tx1"/>
                          </a:solidFill>
                          <a:effectLst/>
                        </a:rPr>
                        <a:t>Tue 25/1/22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extLst>
                  <a:ext uri="{0D108BD9-81ED-4DB2-BD59-A6C34878D82A}">
                    <a16:rowId xmlns:a16="http://schemas.microsoft.com/office/drawing/2014/main" val="110956688"/>
                  </a:ext>
                </a:extLst>
              </a:tr>
              <a:tr h="317944">
                <a:tc>
                  <a:txBody>
                    <a:bodyPr/>
                    <a:lstStyle/>
                    <a:p>
                      <a:r>
                        <a:rPr lang="en-US" sz="1200" b="0" kern="100" cap="none" spc="0">
                          <a:solidFill>
                            <a:schemeClr val="tx1"/>
                          </a:solidFill>
                          <a:effectLst/>
                        </a:rPr>
                        <a:t>Define Project Objective</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4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Sat 22/1/22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l"/>
                      <a:r>
                        <a:rPr lang="en-US" sz="1200" b="0" kern="100" cap="none" spc="0">
                          <a:solidFill>
                            <a:schemeClr val="tx1"/>
                          </a:solidFill>
                          <a:effectLst/>
                        </a:rPr>
                        <a:t>Tue 25/1/22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extLst>
                  <a:ext uri="{0D108BD9-81ED-4DB2-BD59-A6C34878D82A}">
                    <a16:rowId xmlns:a16="http://schemas.microsoft.com/office/drawing/2014/main" val="1482538070"/>
                  </a:ext>
                </a:extLst>
              </a:tr>
              <a:tr h="317944">
                <a:tc>
                  <a:txBody>
                    <a:bodyPr/>
                    <a:lstStyle/>
                    <a:p>
                      <a:r>
                        <a:rPr lang="en-US" sz="1200" b="0" kern="100" cap="none" spc="0">
                          <a:solidFill>
                            <a:schemeClr val="tx1"/>
                          </a:solidFill>
                          <a:effectLst/>
                        </a:rPr>
                        <a:t>Study on Project Background</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5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Fri 28/1/22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l"/>
                      <a:r>
                        <a:rPr lang="en-US" sz="1200" b="0" kern="100" cap="none" spc="0">
                          <a:solidFill>
                            <a:schemeClr val="tx1"/>
                          </a:solidFill>
                          <a:effectLst/>
                        </a:rPr>
                        <a:t>Tue 1/2/22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extLst>
                  <a:ext uri="{0D108BD9-81ED-4DB2-BD59-A6C34878D82A}">
                    <a16:rowId xmlns:a16="http://schemas.microsoft.com/office/drawing/2014/main" val="127660818"/>
                  </a:ext>
                </a:extLst>
              </a:tr>
              <a:tr h="317944">
                <a:tc>
                  <a:txBody>
                    <a:bodyPr/>
                    <a:lstStyle/>
                    <a:p>
                      <a:r>
                        <a:rPr lang="en-US" sz="1200" b="0" kern="100" cap="none" spc="0">
                          <a:solidFill>
                            <a:schemeClr val="tx1"/>
                          </a:solidFill>
                          <a:effectLst/>
                        </a:rPr>
                        <a:t>Develop Work Plan</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5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Fri 4/2/22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l"/>
                      <a:r>
                        <a:rPr lang="en-US" sz="1200" b="0" kern="100" cap="none" spc="0">
                          <a:solidFill>
                            <a:schemeClr val="tx1"/>
                          </a:solidFill>
                          <a:effectLst/>
                        </a:rPr>
                        <a:t>Tue 8/2/22</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extLst>
                  <a:ext uri="{0D108BD9-81ED-4DB2-BD59-A6C34878D82A}">
                    <a16:rowId xmlns:a16="http://schemas.microsoft.com/office/drawing/2014/main" val="3538996003"/>
                  </a:ext>
                </a:extLst>
              </a:tr>
              <a:tr h="317944">
                <a:tc>
                  <a:txBody>
                    <a:bodyPr/>
                    <a:lstStyle/>
                    <a:p>
                      <a:r>
                        <a:rPr lang="en-US" sz="1200" b="0" kern="100" cap="none" spc="0">
                          <a:solidFill>
                            <a:schemeClr val="tx1"/>
                          </a:solidFill>
                          <a:effectLst/>
                        </a:rPr>
                        <a:t>Proposal Review</a:t>
                      </a:r>
                      <a:endParaRPr lang="zh-CN" sz="12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2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ctr"/>
                      <a:r>
                        <a:rPr lang="en-US" sz="1200" kern="100" cap="none" spc="0">
                          <a:solidFill>
                            <a:schemeClr val="tx1"/>
                          </a:solidFill>
                          <a:effectLst/>
                        </a:rPr>
                        <a:t>Sat 12/2/22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algn="l"/>
                      <a:r>
                        <a:rPr lang="en-US" sz="1200" b="0" kern="100" cap="none" spc="0" dirty="0">
                          <a:solidFill>
                            <a:schemeClr val="tx1"/>
                          </a:solidFill>
                          <a:effectLst/>
                        </a:rPr>
                        <a:t>Sat 13/2/22</a:t>
                      </a:r>
                      <a:endParaRPr lang="zh-CN" sz="12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rgbClr val="F7F7F7"/>
                    </a:solidFill>
                  </a:tcPr>
                </a:tc>
                <a:extLst>
                  <a:ext uri="{0D108BD9-81ED-4DB2-BD59-A6C34878D82A}">
                    <a16:rowId xmlns:a16="http://schemas.microsoft.com/office/drawing/2014/main" val="4190169269"/>
                  </a:ext>
                </a:extLst>
              </a:tr>
              <a:tr h="317944">
                <a:tc>
                  <a:txBody>
                    <a:bodyPr/>
                    <a:lstStyle/>
                    <a:p>
                      <a:r>
                        <a:rPr lang="en-US" sz="1200" b="0" kern="100" cap="none" spc="0" dirty="0" err="1">
                          <a:solidFill>
                            <a:schemeClr val="tx1"/>
                          </a:solidFill>
                          <a:effectLst/>
                        </a:rPr>
                        <a:t>Finalise</a:t>
                      </a:r>
                      <a:r>
                        <a:rPr lang="en-US" sz="1200" b="0" kern="100" cap="none" spc="0" dirty="0">
                          <a:solidFill>
                            <a:schemeClr val="tx1"/>
                          </a:solidFill>
                          <a:effectLst/>
                        </a:rPr>
                        <a:t> Project Proposal</a:t>
                      </a:r>
                      <a:endParaRPr lang="zh-CN" sz="12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6 days</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ctr"/>
                      <a:r>
                        <a:rPr lang="en-US" sz="1200" kern="100" cap="none" spc="0">
                          <a:solidFill>
                            <a:schemeClr val="tx1"/>
                          </a:solidFill>
                          <a:effectLst/>
                        </a:rPr>
                        <a:t>Sun 13/2/22</a:t>
                      </a:r>
                      <a:endParaRPr lang="zh-CN" sz="12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algn="l"/>
                      <a:r>
                        <a:rPr lang="en-US" sz="1200" b="0" kern="100" cap="none" spc="0" dirty="0">
                          <a:solidFill>
                            <a:schemeClr val="tx1"/>
                          </a:solidFill>
                          <a:effectLst/>
                        </a:rPr>
                        <a:t>Fri 18/2/22</a:t>
                      </a:r>
                      <a:endParaRPr lang="zh-CN" sz="12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4915" marR="54915" marT="0" marB="67785" anchor="ctr">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extLst>
                  <a:ext uri="{0D108BD9-81ED-4DB2-BD59-A6C34878D82A}">
                    <a16:rowId xmlns:a16="http://schemas.microsoft.com/office/drawing/2014/main" val="2849192572"/>
                  </a:ext>
                </a:extLst>
              </a:tr>
            </a:tbl>
          </a:graphicData>
        </a:graphic>
      </p:graphicFrame>
    </p:spTree>
    <p:extLst>
      <p:ext uri="{BB962C8B-B14F-4D97-AF65-F5344CB8AC3E}">
        <p14:creationId xmlns:p14="http://schemas.microsoft.com/office/powerpoint/2010/main" val="319993836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8DAA7E16-5AD6-4238-BF1E-BFFF1BB33B04}"/>
              </a:ext>
            </a:extLst>
          </p:cNvPr>
          <p:cNvSpPr>
            <a:spLocks noGrp="1"/>
          </p:cNvSpPr>
          <p:nvPr>
            <p:ph type="title"/>
          </p:nvPr>
        </p:nvSpPr>
        <p:spPr>
          <a:xfrm>
            <a:off x="643467" y="321734"/>
            <a:ext cx="10905066" cy="1135737"/>
          </a:xfrm>
        </p:spPr>
        <p:txBody>
          <a:bodyPr>
            <a:normAutofit/>
          </a:bodyPr>
          <a:lstStyle/>
          <a:p>
            <a:r>
              <a:rPr lang="en-US" altLang="zh-CN" sz="3600" dirty="0"/>
              <a:t>Project Plan (</a:t>
            </a:r>
            <a:r>
              <a:rPr lang="en-US" altLang="zh-CN" sz="3600" dirty="0" err="1"/>
              <a:t>con’t</a:t>
            </a:r>
            <a:r>
              <a:rPr lang="en-US" altLang="zh-CN" sz="3600" dirty="0"/>
              <a:t>)</a:t>
            </a:r>
            <a:endParaRPr lang="zh-CN" altLang="en-US" sz="3600" dirty="0"/>
          </a:p>
        </p:txBody>
      </p:sp>
      <p:sp>
        <p:nvSpPr>
          <p:cNvPr id="24" name="Rectangle 2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2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内容占位符 3">
            <a:extLst>
              <a:ext uri="{FF2B5EF4-FFF2-40B4-BE49-F238E27FC236}">
                <a16:creationId xmlns:a16="http://schemas.microsoft.com/office/drawing/2014/main" id="{EC583766-7E58-4FA6-A767-45D75DC44F67}"/>
              </a:ext>
            </a:extLst>
          </p:cNvPr>
          <p:cNvGraphicFramePr>
            <a:graphicFrameLocks noGrp="1"/>
          </p:cNvGraphicFramePr>
          <p:nvPr>
            <p:ph idx="1"/>
            <p:extLst>
              <p:ext uri="{D42A27DB-BD31-4B8C-83A1-F6EECF244321}">
                <p14:modId xmlns:p14="http://schemas.microsoft.com/office/powerpoint/2010/main" val="736777213"/>
              </p:ext>
            </p:extLst>
          </p:nvPr>
        </p:nvGraphicFramePr>
        <p:xfrm>
          <a:off x="841248" y="1457471"/>
          <a:ext cx="10212020" cy="5292415"/>
        </p:xfrm>
        <a:graphic>
          <a:graphicData uri="http://schemas.openxmlformats.org/drawingml/2006/table">
            <a:tbl>
              <a:tblPr firstRow="1" firstCol="1" lastCol="1" bandRow="1">
                <a:solidFill>
                  <a:schemeClr val="bg1">
                    <a:lumMod val="95000"/>
                  </a:schemeClr>
                </a:solidFill>
                <a:tableStyleId>{5C22544A-7EE6-4342-B048-85BDC9FD1C3A}</a:tableStyleId>
              </a:tblPr>
              <a:tblGrid>
                <a:gridCol w="4253142">
                  <a:extLst>
                    <a:ext uri="{9D8B030D-6E8A-4147-A177-3AD203B41FA5}">
                      <a16:colId xmlns:a16="http://schemas.microsoft.com/office/drawing/2014/main" val="1624671267"/>
                    </a:ext>
                  </a:extLst>
                </a:gridCol>
                <a:gridCol w="1405330">
                  <a:extLst>
                    <a:ext uri="{9D8B030D-6E8A-4147-A177-3AD203B41FA5}">
                      <a16:colId xmlns:a16="http://schemas.microsoft.com/office/drawing/2014/main" val="2350178817"/>
                    </a:ext>
                  </a:extLst>
                </a:gridCol>
                <a:gridCol w="2276774">
                  <a:extLst>
                    <a:ext uri="{9D8B030D-6E8A-4147-A177-3AD203B41FA5}">
                      <a16:colId xmlns:a16="http://schemas.microsoft.com/office/drawing/2014/main" val="3015048897"/>
                    </a:ext>
                  </a:extLst>
                </a:gridCol>
                <a:gridCol w="2276774">
                  <a:extLst>
                    <a:ext uri="{9D8B030D-6E8A-4147-A177-3AD203B41FA5}">
                      <a16:colId xmlns:a16="http://schemas.microsoft.com/office/drawing/2014/main" val="3978662896"/>
                    </a:ext>
                  </a:extLst>
                </a:gridCol>
              </a:tblGrid>
              <a:tr h="393664">
                <a:tc>
                  <a:txBody>
                    <a:bodyPr/>
                    <a:lstStyle/>
                    <a:p>
                      <a:r>
                        <a:rPr lang="en-US" sz="1200" b="1" kern="100" cap="all" spc="60" dirty="0">
                          <a:solidFill>
                            <a:schemeClr val="tx1"/>
                          </a:solidFill>
                          <a:effectLst/>
                        </a:rPr>
                        <a:t>Phase and Task Name</a:t>
                      </a:r>
                      <a:endParaRPr lang="zh-CN" sz="1200" b="1" kern="100" cap="all" spc="6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ctr"/>
                      <a:r>
                        <a:rPr lang="en-US" sz="1200" b="1" kern="100" cap="all" spc="60">
                          <a:solidFill>
                            <a:schemeClr val="tx1"/>
                          </a:solidFill>
                          <a:effectLst/>
                        </a:rPr>
                        <a:t>Duration</a:t>
                      </a:r>
                      <a:endParaRPr lang="zh-CN" sz="1200" b="1" kern="100" cap="all" spc="6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ctr"/>
                      <a:r>
                        <a:rPr lang="en-US" sz="1200" b="1" kern="100" cap="all" spc="60">
                          <a:solidFill>
                            <a:schemeClr val="tx1"/>
                          </a:solidFill>
                          <a:effectLst/>
                        </a:rPr>
                        <a:t>Start Date</a:t>
                      </a:r>
                      <a:endParaRPr lang="zh-CN" sz="1200" b="1" kern="100" cap="all" spc="6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l"/>
                      <a:r>
                        <a:rPr lang="en-US" sz="1200" b="1" kern="100" cap="all" spc="60" dirty="0">
                          <a:solidFill>
                            <a:schemeClr val="tx1"/>
                          </a:solidFill>
                          <a:effectLst/>
                        </a:rPr>
                        <a:t>Finish Date</a:t>
                      </a:r>
                      <a:endParaRPr lang="zh-CN" sz="1200" b="1" kern="100" cap="all" spc="6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9525" cap="flat" cmpd="sng" algn="ctr">
                      <a:noFill/>
                      <a:prstDash val="solid"/>
                    </a:lnT>
                    <a:lnB w="38100" cmpd="sng">
                      <a:noFill/>
                    </a:lnB>
                    <a:solidFill>
                      <a:schemeClr val="bg1">
                        <a:lumMod val="95000"/>
                      </a:schemeClr>
                    </a:solidFill>
                  </a:tcPr>
                </a:tc>
                <a:extLst>
                  <a:ext uri="{0D108BD9-81ED-4DB2-BD59-A6C34878D82A}">
                    <a16:rowId xmlns:a16="http://schemas.microsoft.com/office/drawing/2014/main" val="1280865228"/>
                  </a:ext>
                </a:extLst>
              </a:tr>
              <a:tr h="380081">
                <a:tc>
                  <a:txBody>
                    <a:bodyPr/>
                    <a:lstStyle/>
                    <a:p>
                      <a:r>
                        <a:rPr lang="en-US" sz="1300" b="0" kern="100" cap="none" spc="0" dirty="0">
                          <a:solidFill>
                            <a:schemeClr val="tx1"/>
                          </a:solidFill>
                          <a:effectLst/>
                        </a:rPr>
                        <a:t>Proposal Submission</a:t>
                      </a:r>
                      <a:endParaRPr lang="zh-CN" sz="13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b">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ctr"/>
                      <a:r>
                        <a:rPr lang="en-US" sz="1300" b="1" kern="100" cap="none" spc="0" dirty="0">
                          <a:solidFill>
                            <a:schemeClr val="tx1"/>
                          </a:solidFill>
                          <a:effectLst/>
                        </a:rPr>
                        <a:t>1 day</a:t>
                      </a:r>
                      <a:endParaRPr lang="zh-CN" sz="1300" b="1"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b">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ctr"/>
                      <a:r>
                        <a:rPr lang="en-US" sz="1300" b="1" kern="100" cap="none" spc="0" dirty="0">
                          <a:solidFill>
                            <a:schemeClr val="tx1"/>
                          </a:solidFill>
                          <a:effectLst/>
                        </a:rPr>
                        <a:t>Fri 18/2/22</a:t>
                      </a:r>
                      <a:endParaRPr lang="zh-CN" sz="1300" b="1"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b">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l"/>
                      <a:r>
                        <a:rPr lang="en-US" sz="1300" b="1" kern="100" cap="none" spc="0" dirty="0">
                          <a:solidFill>
                            <a:schemeClr val="tx1"/>
                          </a:solidFill>
                          <a:effectLst/>
                        </a:rPr>
                        <a:t>Fri 18/2/22</a:t>
                      </a:r>
                      <a:endParaRPr lang="zh-CN" sz="1300" b="1"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b">
                    <a:lnL w="12700" cmpd="sng">
                      <a:noFill/>
                    </a:lnL>
                    <a:lnR w="12700" cmpd="sng">
                      <a:noFill/>
                    </a:lnR>
                    <a:lnT w="9525" cap="flat" cmpd="sng" algn="ctr">
                      <a:noFill/>
                      <a:prstDash val="solid"/>
                    </a:lnT>
                    <a:lnB w="38100" cmpd="sng">
                      <a:noFill/>
                    </a:lnB>
                    <a:solidFill>
                      <a:schemeClr val="bg1">
                        <a:lumMod val="95000"/>
                      </a:schemeClr>
                    </a:solidFill>
                  </a:tcPr>
                </a:tc>
                <a:extLst>
                  <a:ext uri="{0D108BD9-81ED-4DB2-BD59-A6C34878D82A}">
                    <a16:rowId xmlns:a16="http://schemas.microsoft.com/office/drawing/2014/main" val="1079831366"/>
                  </a:ext>
                </a:extLst>
              </a:tr>
              <a:tr h="347590">
                <a:tc>
                  <a:txBody>
                    <a:bodyPr/>
                    <a:lstStyle/>
                    <a:p>
                      <a:r>
                        <a:rPr lang="en-US" sz="1300" b="0" kern="100" cap="none" spc="0" dirty="0">
                          <a:solidFill>
                            <a:schemeClr val="tx1"/>
                          </a:solidFill>
                          <a:effectLst/>
                        </a:rPr>
                        <a:t>Planning Completed</a:t>
                      </a:r>
                      <a:endParaRPr lang="zh-CN" sz="13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0 day</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Fri 18/2/22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algn="l"/>
                      <a:r>
                        <a:rPr lang="en-US" sz="1300" b="1" kern="100" cap="none" spc="0">
                          <a:solidFill>
                            <a:schemeClr val="tx1"/>
                          </a:solidFill>
                          <a:effectLst/>
                        </a:rPr>
                        <a:t>Fri 18/2/22</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extLst>
                  <a:ext uri="{0D108BD9-81ED-4DB2-BD59-A6C34878D82A}">
                    <a16:rowId xmlns:a16="http://schemas.microsoft.com/office/drawing/2014/main" val="1284557214"/>
                  </a:ext>
                </a:extLst>
              </a:tr>
              <a:tr h="347590">
                <a:tc>
                  <a:txBody>
                    <a:bodyPr/>
                    <a:lstStyle/>
                    <a:p>
                      <a:r>
                        <a:rPr lang="en-US" sz="1300" b="1" kern="100" cap="none" spc="0">
                          <a:solidFill>
                            <a:schemeClr val="tx1"/>
                          </a:solidFill>
                          <a:effectLst/>
                        </a:rPr>
                        <a:t>Analysis</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30 days</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Fri 22/2/22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300" b="1" kern="100" cap="none" spc="0">
                          <a:solidFill>
                            <a:schemeClr val="tx1"/>
                          </a:solidFill>
                          <a:effectLst/>
                        </a:rPr>
                        <a:t>Tue 22/3/22</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973285545"/>
                  </a:ext>
                </a:extLst>
              </a:tr>
              <a:tr h="347590">
                <a:tc>
                  <a:txBody>
                    <a:bodyPr/>
                    <a:lstStyle/>
                    <a:p>
                      <a:r>
                        <a:rPr lang="en-US" sz="1300" b="0" kern="100" cap="none" spc="0">
                          <a:solidFill>
                            <a:schemeClr val="tx1"/>
                          </a:solidFill>
                          <a:effectLst/>
                        </a:rPr>
                        <a:t>Survey and Data Collection</a:t>
                      </a:r>
                      <a:endParaRPr lang="zh-CN" sz="13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14 days</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Fri 25/2/22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300" b="1" kern="100" cap="none" spc="0">
                          <a:solidFill>
                            <a:schemeClr val="tx1"/>
                          </a:solidFill>
                          <a:effectLst/>
                        </a:rPr>
                        <a:t>Tue 8/3/22</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3440039817"/>
                  </a:ext>
                </a:extLst>
              </a:tr>
              <a:tr h="347590">
                <a:tc>
                  <a:txBody>
                    <a:bodyPr/>
                    <a:lstStyle/>
                    <a:p>
                      <a:r>
                        <a:rPr lang="en-US" sz="1300" b="0" kern="100" cap="none" spc="0">
                          <a:solidFill>
                            <a:schemeClr val="tx1"/>
                          </a:solidFill>
                          <a:effectLst/>
                        </a:rPr>
                        <a:t>Define System Requirement</a:t>
                      </a:r>
                      <a:endParaRPr lang="zh-CN" sz="13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5 days</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Mon 7/3/22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300" b="1" kern="100" cap="none" spc="0">
                          <a:solidFill>
                            <a:schemeClr val="tx1"/>
                          </a:solidFill>
                          <a:effectLst/>
                        </a:rPr>
                        <a:t>Fri 11/3/22</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933277257"/>
                  </a:ext>
                </a:extLst>
              </a:tr>
              <a:tr h="347590">
                <a:tc>
                  <a:txBody>
                    <a:bodyPr/>
                    <a:lstStyle/>
                    <a:p>
                      <a:r>
                        <a:rPr lang="en-US" sz="1300" b="0" kern="100" cap="none" spc="0">
                          <a:solidFill>
                            <a:schemeClr val="tx1"/>
                          </a:solidFill>
                          <a:effectLst/>
                        </a:rPr>
                        <a:t>Evaluate Data Collection</a:t>
                      </a:r>
                      <a:endParaRPr lang="zh-CN" sz="13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15 days</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Tue 8/3/22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300" b="1" kern="100" cap="none" spc="0">
                          <a:solidFill>
                            <a:schemeClr val="tx1"/>
                          </a:solidFill>
                          <a:effectLst/>
                        </a:rPr>
                        <a:t>Tue 22/3/22</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851438392"/>
                  </a:ext>
                </a:extLst>
              </a:tr>
              <a:tr h="347590">
                <a:tc>
                  <a:txBody>
                    <a:bodyPr/>
                    <a:lstStyle/>
                    <a:p>
                      <a:r>
                        <a:rPr lang="en-US" sz="1300" b="0" kern="100" cap="none" spc="0" dirty="0">
                          <a:solidFill>
                            <a:schemeClr val="tx1"/>
                          </a:solidFill>
                          <a:effectLst/>
                        </a:rPr>
                        <a:t>Analysis Completed</a:t>
                      </a:r>
                      <a:endParaRPr lang="zh-CN" sz="13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0 day</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Tue 22/3/22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300" b="1" kern="100" cap="none" spc="0">
                          <a:solidFill>
                            <a:schemeClr val="tx1"/>
                          </a:solidFill>
                          <a:effectLst/>
                        </a:rPr>
                        <a:t>Tue 22/3/22</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257013536"/>
                  </a:ext>
                </a:extLst>
              </a:tr>
              <a:tr h="347590">
                <a:tc>
                  <a:txBody>
                    <a:bodyPr/>
                    <a:lstStyle/>
                    <a:p>
                      <a:r>
                        <a:rPr lang="en-US" sz="1300" b="1" kern="100" cap="none" spc="0" dirty="0">
                          <a:solidFill>
                            <a:schemeClr val="tx1"/>
                          </a:solidFill>
                          <a:effectLst/>
                        </a:rPr>
                        <a:t>Design</a:t>
                      </a:r>
                      <a:endParaRPr lang="zh-CN" sz="1300" b="1"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39 days</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Fri 25/3/22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300" b="1" kern="100" cap="none" spc="0">
                          <a:solidFill>
                            <a:schemeClr val="tx1"/>
                          </a:solidFill>
                          <a:effectLst/>
                        </a:rPr>
                        <a:t>Tue 3/5/22</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2824671120"/>
                  </a:ext>
                </a:extLst>
              </a:tr>
              <a:tr h="347590">
                <a:tc>
                  <a:txBody>
                    <a:bodyPr/>
                    <a:lstStyle/>
                    <a:p>
                      <a:r>
                        <a:rPr lang="en-US" sz="1300" b="0" kern="100" cap="none" spc="0">
                          <a:solidFill>
                            <a:schemeClr val="tx1"/>
                          </a:solidFill>
                          <a:effectLst/>
                        </a:rPr>
                        <a:t>Design Requirement Gathering</a:t>
                      </a:r>
                      <a:endParaRPr lang="zh-CN" sz="13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7 days</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Fri 25/3/22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300" b="1" kern="100" cap="none" spc="0">
                          <a:solidFill>
                            <a:schemeClr val="tx1"/>
                          </a:solidFill>
                          <a:effectLst/>
                        </a:rPr>
                        <a:t>Fri 1/4/22</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485639093"/>
                  </a:ext>
                </a:extLst>
              </a:tr>
              <a:tr h="347590">
                <a:tc>
                  <a:txBody>
                    <a:bodyPr/>
                    <a:lstStyle/>
                    <a:p>
                      <a:r>
                        <a:rPr lang="en-US" sz="1300" b="0" kern="100" cap="none" spc="0">
                          <a:solidFill>
                            <a:schemeClr val="tx1"/>
                          </a:solidFill>
                          <a:effectLst/>
                        </a:rPr>
                        <a:t>Define Clear System Flow</a:t>
                      </a:r>
                      <a:endParaRPr lang="zh-CN" sz="13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4 days</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Sat 2/4/22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300" b="1" kern="100" cap="none" spc="0">
                          <a:solidFill>
                            <a:schemeClr val="tx1"/>
                          </a:solidFill>
                          <a:effectLst/>
                        </a:rPr>
                        <a:t>Wed 6/4/22</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3188515267"/>
                  </a:ext>
                </a:extLst>
              </a:tr>
              <a:tr h="347590">
                <a:tc>
                  <a:txBody>
                    <a:bodyPr/>
                    <a:lstStyle/>
                    <a:p>
                      <a:r>
                        <a:rPr lang="en-US" sz="1300" b="0" kern="100" cap="none" spc="0">
                          <a:solidFill>
                            <a:schemeClr val="tx1"/>
                          </a:solidFill>
                          <a:effectLst/>
                        </a:rPr>
                        <a:t>Design Database</a:t>
                      </a:r>
                      <a:endParaRPr lang="zh-CN" sz="13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7 days</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Thu 7/4/22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300" b="1" kern="100" cap="none" spc="0">
                          <a:solidFill>
                            <a:schemeClr val="tx1"/>
                          </a:solidFill>
                          <a:effectLst/>
                        </a:rPr>
                        <a:t>Thu 14/4/22</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158235295"/>
                  </a:ext>
                </a:extLst>
              </a:tr>
              <a:tr h="347590">
                <a:tc>
                  <a:txBody>
                    <a:bodyPr/>
                    <a:lstStyle/>
                    <a:p>
                      <a:r>
                        <a:rPr lang="en-US" sz="1300" b="0" kern="100" cap="none" spc="0">
                          <a:solidFill>
                            <a:schemeClr val="tx1"/>
                          </a:solidFill>
                          <a:effectLst/>
                        </a:rPr>
                        <a:t>Design System User Interface</a:t>
                      </a:r>
                      <a:endParaRPr lang="zh-CN" sz="13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12 days</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300" kern="100" cap="none" spc="0">
                          <a:solidFill>
                            <a:schemeClr val="tx1"/>
                          </a:solidFill>
                          <a:effectLst/>
                        </a:rPr>
                        <a:t>Fri 15/4/22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300" b="1" kern="100" cap="none" spc="0" dirty="0">
                          <a:solidFill>
                            <a:schemeClr val="tx1"/>
                          </a:solidFill>
                          <a:effectLst/>
                        </a:rPr>
                        <a:t>Tue 26/4/22</a:t>
                      </a:r>
                      <a:endParaRPr lang="zh-CN" sz="1300" b="1"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4173255905"/>
                  </a:ext>
                </a:extLst>
              </a:tr>
              <a:tr h="347590">
                <a:tc>
                  <a:txBody>
                    <a:bodyPr/>
                    <a:lstStyle/>
                    <a:p>
                      <a:r>
                        <a:rPr lang="en-US" sz="1300" b="0" kern="100" cap="none" spc="0" dirty="0">
                          <a:solidFill>
                            <a:schemeClr val="tx1"/>
                          </a:solidFill>
                          <a:effectLst/>
                        </a:rPr>
                        <a:t>Create Design Specification</a:t>
                      </a:r>
                      <a:endParaRPr lang="zh-CN" sz="13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7 days</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300" kern="100" cap="none" spc="0">
                          <a:solidFill>
                            <a:schemeClr val="tx1"/>
                          </a:solidFill>
                          <a:effectLst/>
                        </a:rPr>
                        <a:t>Wed 27/4/22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300" b="1" kern="100" cap="none" spc="0">
                          <a:solidFill>
                            <a:schemeClr val="tx1"/>
                          </a:solidFill>
                          <a:effectLst/>
                        </a:rPr>
                        <a:t>Tue 3/5/22</a:t>
                      </a:r>
                      <a:endParaRPr lang="zh-CN" sz="13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717906329"/>
                  </a:ext>
                </a:extLst>
              </a:tr>
              <a:tr h="347590">
                <a:tc>
                  <a:txBody>
                    <a:bodyPr/>
                    <a:lstStyle/>
                    <a:p>
                      <a:r>
                        <a:rPr lang="en-US" sz="1300" b="0" kern="100" cap="none" spc="0" dirty="0">
                          <a:solidFill>
                            <a:schemeClr val="tx1"/>
                          </a:solidFill>
                          <a:effectLst/>
                        </a:rPr>
                        <a:t>Design Completed</a:t>
                      </a:r>
                      <a:endParaRPr lang="zh-CN" sz="13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ap="flat" cmpd="sng" algn="ctr">
                      <a:solidFill>
                        <a:schemeClr val="accent1"/>
                      </a:solid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algn="ctr"/>
                      <a:r>
                        <a:rPr lang="en-US" sz="1300" kern="100" cap="none" spc="0" dirty="0">
                          <a:solidFill>
                            <a:schemeClr val="tx1"/>
                          </a:solidFill>
                          <a:effectLst/>
                        </a:rPr>
                        <a:t>0 day</a:t>
                      </a:r>
                      <a:endParaRPr lang="zh-CN" sz="130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algn="ctr"/>
                      <a:r>
                        <a:rPr lang="en-US" sz="1300" kern="100" cap="none" spc="0">
                          <a:solidFill>
                            <a:schemeClr val="tx1"/>
                          </a:solidFill>
                          <a:effectLst/>
                        </a:rPr>
                        <a:t>Tue 3/5/22</a:t>
                      </a:r>
                      <a:endParaRPr lang="zh-CN" sz="13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algn="l"/>
                      <a:r>
                        <a:rPr lang="en-US" sz="1300" b="1" kern="100" cap="none" spc="0" dirty="0">
                          <a:solidFill>
                            <a:schemeClr val="tx1"/>
                          </a:solidFill>
                          <a:effectLst/>
                        </a:rPr>
                        <a:t>Tue 3/5/22</a:t>
                      </a:r>
                      <a:endParaRPr lang="zh-CN" sz="1300" b="1"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51008" marR="54651" marT="14573" marB="109302" anchor="ctr">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extLst>
                  <a:ext uri="{0D108BD9-81ED-4DB2-BD59-A6C34878D82A}">
                    <a16:rowId xmlns:a16="http://schemas.microsoft.com/office/drawing/2014/main" val="728351880"/>
                  </a:ext>
                </a:extLst>
              </a:tr>
            </a:tbl>
          </a:graphicData>
        </a:graphic>
      </p:graphicFrame>
    </p:spTree>
    <p:extLst>
      <p:ext uri="{BB962C8B-B14F-4D97-AF65-F5344CB8AC3E}">
        <p14:creationId xmlns:p14="http://schemas.microsoft.com/office/powerpoint/2010/main" val="208434046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0C1494-FDDE-4D45-9714-85ACD0FCD94E}"/>
              </a:ext>
            </a:extLst>
          </p:cNvPr>
          <p:cNvSpPr>
            <a:spLocks noGrp="1"/>
          </p:cNvSpPr>
          <p:nvPr>
            <p:ph type="title"/>
          </p:nvPr>
        </p:nvSpPr>
        <p:spPr>
          <a:xfrm>
            <a:off x="733253" y="183957"/>
            <a:ext cx="10515599" cy="932688"/>
          </a:xfrm>
        </p:spPr>
        <p:txBody>
          <a:bodyPr vert="horz" lIns="91440" tIns="45720" rIns="91440" bIns="45720" rtlCol="0" anchor="b">
            <a:normAutofit/>
          </a:bodyPr>
          <a:lstStyle/>
          <a:p>
            <a:r>
              <a:rPr lang="en-US" altLang="zh-CN" sz="3800" kern="1200" dirty="0">
                <a:solidFill>
                  <a:schemeClr val="tx1"/>
                </a:solidFill>
                <a:latin typeface="+mj-lt"/>
                <a:ea typeface="+mj-ea"/>
                <a:cs typeface="+mj-cs"/>
              </a:rPr>
              <a:t>Project Plan</a:t>
            </a:r>
            <a:r>
              <a:rPr lang="en-US" altLang="zh-CN" sz="3800" dirty="0"/>
              <a:t> (</a:t>
            </a:r>
            <a:r>
              <a:rPr lang="en-US" altLang="zh-CN" sz="3800" dirty="0" err="1"/>
              <a:t>con’t</a:t>
            </a:r>
            <a:r>
              <a:rPr lang="en-US" altLang="zh-CN" sz="3800" dirty="0"/>
              <a:t>)</a:t>
            </a:r>
            <a:endParaRPr lang="en-US" altLang="zh-CN" sz="3800" kern="1200" dirty="0">
              <a:solidFill>
                <a:schemeClr val="tx1"/>
              </a:solidFill>
              <a:latin typeface="+mj-lt"/>
              <a:ea typeface="+mj-ea"/>
              <a:cs typeface="+mj-cs"/>
            </a:endParaRPr>
          </a:p>
        </p:txBody>
      </p:sp>
      <p:graphicFrame>
        <p:nvGraphicFramePr>
          <p:cNvPr id="4" name="内容占位符 3">
            <a:extLst>
              <a:ext uri="{FF2B5EF4-FFF2-40B4-BE49-F238E27FC236}">
                <a16:creationId xmlns:a16="http://schemas.microsoft.com/office/drawing/2014/main" id="{A832DC08-D4B0-4F3D-9BB2-960B44F61738}"/>
              </a:ext>
            </a:extLst>
          </p:cNvPr>
          <p:cNvGraphicFramePr>
            <a:graphicFrameLocks noGrp="1"/>
          </p:cNvGraphicFramePr>
          <p:nvPr>
            <p:ph idx="1"/>
            <p:extLst>
              <p:ext uri="{D42A27DB-BD31-4B8C-83A1-F6EECF244321}">
                <p14:modId xmlns:p14="http://schemas.microsoft.com/office/powerpoint/2010/main" val="1253961631"/>
              </p:ext>
            </p:extLst>
          </p:nvPr>
        </p:nvGraphicFramePr>
        <p:xfrm>
          <a:off x="950462" y="1218389"/>
          <a:ext cx="9605371" cy="5565381"/>
        </p:xfrm>
        <a:graphic>
          <a:graphicData uri="http://schemas.openxmlformats.org/drawingml/2006/table">
            <a:tbl>
              <a:tblPr firstRow="1" firstCol="1" lastCol="1" bandRow="1">
                <a:solidFill>
                  <a:schemeClr val="bg1">
                    <a:lumMod val="95000"/>
                  </a:schemeClr>
                </a:solidFill>
                <a:tableStyleId>{5C22544A-7EE6-4342-B048-85BDC9FD1C3A}</a:tableStyleId>
              </a:tblPr>
              <a:tblGrid>
                <a:gridCol w="3590297">
                  <a:extLst>
                    <a:ext uri="{9D8B030D-6E8A-4147-A177-3AD203B41FA5}">
                      <a16:colId xmlns:a16="http://schemas.microsoft.com/office/drawing/2014/main" val="1532901767"/>
                    </a:ext>
                  </a:extLst>
                </a:gridCol>
                <a:gridCol w="1888441">
                  <a:extLst>
                    <a:ext uri="{9D8B030D-6E8A-4147-A177-3AD203B41FA5}">
                      <a16:colId xmlns:a16="http://schemas.microsoft.com/office/drawing/2014/main" val="3369572774"/>
                    </a:ext>
                  </a:extLst>
                </a:gridCol>
                <a:gridCol w="2041052">
                  <a:extLst>
                    <a:ext uri="{9D8B030D-6E8A-4147-A177-3AD203B41FA5}">
                      <a16:colId xmlns:a16="http://schemas.microsoft.com/office/drawing/2014/main" val="1248414112"/>
                    </a:ext>
                  </a:extLst>
                </a:gridCol>
                <a:gridCol w="2085581">
                  <a:extLst>
                    <a:ext uri="{9D8B030D-6E8A-4147-A177-3AD203B41FA5}">
                      <a16:colId xmlns:a16="http://schemas.microsoft.com/office/drawing/2014/main" val="4077671445"/>
                    </a:ext>
                  </a:extLst>
                </a:gridCol>
              </a:tblGrid>
              <a:tr h="357448">
                <a:tc>
                  <a:txBody>
                    <a:bodyPr/>
                    <a:lstStyle/>
                    <a:p>
                      <a:r>
                        <a:rPr lang="en-US" sz="1100" b="1" kern="100" cap="all" spc="60" dirty="0">
                          <a:solidFill>
                            <a:schemeClr val="tx1"/>
                          </a:solidFill>
                          <a:effectLst/>
                        </a:rPr>
                        <a:t>Phase and Task Name</a:t>
                      </a:r>
                      <a:endParaRPr lang="zh-CN" sz="1100" b="1" kern="100" cap="all" spc="6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ctr"/>
                      <a:r>
                        <a:rPr lang="en-US" sz="1100" b="1" kern="100" cap="all" spc="60" dirty="0">
                          <a:solidFill>
                            <a:schemeClr val="tx1"/>
                          </a:solidFill>
                          <a:effectLst/>
                        </a:rPr>
                        <a:t>Duration</a:t>
                      </a:r>
                      <a:endParaRPr lang="zh-CN" sz="1100" b="1" kern="100" cap="all" spc="6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ctr"/>
                      <a:r>
                        <a:rPr lang="en-US" sz="1100" b="1" kern="100" cap="all" spc="60" dirty="0">
                          <a:solidFill>
                            <a:schemeClr val="tx1"/>
                          </a:solidFill>
                          <a:effectLst/>
                        </a:rPr>
                        <a:t>Start Date</a:t>
                      </a:r>
                      <a:endParaRPr lang="zh-CN" sz="1100" b="1" kern="100" cap="all" spc="6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l"/>
                      <a:r>
                        <a:rPr lang="en-US" sz="1100" b="1" kern="100" cap="all" spc="60" dirty="0">
                          <a:solidFill>
                            <a:schemeClr val="tx1"/>
                          </a:solidFill>
                          <a:effectLst/>
                        </a:rPr>
                        <a:t>Finish Date</a:t>
                      </a:r>
                      <a:endParaRPr lang="zh-CN" sz="1100" b="1" kern="100" cap="all" spc="6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101678" marR="101678" marT="101678" marB="101678" anchor="ctr">
                    <a:lnL w="12700" cmpd="sng">
                      <a:noFill/>
                    </a:lnL>
                    <a:lnR w="12700" cmpd="sng">
                      <a:noFill/>
                    </a:lnR>
                    <a:lnT w="9525" cap="flat" cmpd="sng" algn="ctr">
                      <a:noFill/>
                      <a:prstDash val="solid"/>
                    </a:lnT>
                    <a:lnB w="38100" cmpd="sng">
                      <a:noFill/>
                    </a:lnB>
                    <a:solidFill>
                      <a:schemeClr val="bg1">
                        <a:lumMod val="95000"/>
                      </a:schemeClr>
                    </a:solidFill>
                  </a:tcPr>
                </a:tc>
                <a:extLst>
                  <a:ext uri="{0D108BD9-81ED-4DB2-BD59-A6C34878D82A}">
                    <a16:rowId xmlns:a16="http://schemas.microsoft.com/office/drawing/2014/main" val="4261607364"/>
                  </a:ext>
                </a:extLst>
              </a:tr>
              <a:tr h="274107">
                <a:tc>
                  <a:txBody>
                    <a:bodyPr/>
                    <a:lstStyle/>
                    <a:p>
                      <a:r>
                        <a:rPr lang="en-US" sz="1100" b="1" kern="100" cap="none" spc="0" dirty="0">
                          <a:solidFill>
                            <a:schemeClr val="tx1"/>
                          </a:solidFill>
                          <a:effectLst/>
                        </a:rPr>
                        <a:t>Implementation</a:t>
                      </a:r>
                      <a:endParaRPr lang="zh-CN" sz="1100" b="1"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b">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ctr"/>
                      <a:r>
                        <a:rPr lang="en-US" sz="1100" b="1" kern="100" cap="none" spc="0">
                          <a:solidFill>
                            <a:schemeClr val="tx1"/>
                          </a:solidFill>
                          <a:effectLst/>
                        </a:rPr>
                        <a:t>45 days</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b">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ctr"/>
                      <a:r>
                        <a:rPr lang="en-US" sz="1100" b="1" kern="100" cap="none" spc="0">
                          <a:solidFill>
                            <a:schemeClr val="tx1"/>
                          </a:solidFill>
                          <a:effectLst/>
                        </a:rPr>
                        <a:t>Fri 6/5/22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b">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l"/>
                      <a:r>
                        <a:rPr lang="en-US" sz="1100" b="1" kern="100" cap="none" spc="0">
                          <a:solidFill>
                            <a:schemeClr val="tx1"/>
                          </a:solidFill>
                          <a:effectLst/>
                        </a:rPr>
                        <a:t>Tue 21/6/22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b">
                    <a:lnL w="12700" cmpd="sng">
                      <a:noFill/>
                    </a:lnL>
                    <a:lnR w="12700" cmpd="sng">
                      <a:noFill/>
                    </a:lnR>
                    <a:lnT w="9525" cap="flat" cmpd="sng" algn="ctr">
                      <a:noFill/>
                      <a:prstDash val="solid"/>
                    </a:lnT>
                    <a:lnB w="38100" cmpd="sng">
                      <a:noFill/>
                    </a:lnB>
                    <a:solidFill>
                      <a:schemeClr val="bg1">
                        <a:lumMod val="95000"/>
                      </a:schemeClr>
                    </a:solidFill>
                  </a:tcPr>
                </a:tc>
                <a:extLst>
                  <a:ext uri="{0D108BD9-81ED-4DB2-BD59-A6C34878D82A}">
                    <a16:rowId xmlns:a16="http://schemas.microsoft.com/office/drawing/2014/main" val="1150688396"/>
                  </a:ext>
                </a:extLst>
              </a:tr>
              <a:tr h="253764">
                <a:tc>
                  <a:txBody>
                    <a:bodyPr/>
                    <a:lstStyle/>
                    <a:p>
                      <a:r>
                        <a:rPr lang="en-US" sz="1100" b="0" kern="100" cap="none" spc="0">
                          <a:solidFill>
                            <a:schemeClr val="tx1"/>
                          </a:solidFill>
                          <a:effectLst/>
                        </a:rPr>
                        <a:t>Web Application Development</a:t>
                      </a:r>
                      <a:endParaRPr lang="zh-CN" sz="11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20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Fri 6/5/22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algn="l"/>
                      <a:r>
                        <a:rPr lang="en-US" sz="1100" b="1" kern="100" cap="none" spc="0">
                          <a:solidFill>
                            <a:schemeClr val="tx1"/>
                          </a:solidFill>
                          <a:effectLst/>
                        </a:rPr>
                        <a:t>Thu 26/5/22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extLst>
                  <a:ext uri="{0D108BD9-81ED-4DB2-BD59-A6C34878D82A}">
                    <a16:rowId xmlns:a16="http://schemas.microsoft.com/office/drawing/2014/main" val="4110965064"/>
                  </a:ext>
                </a:extLst>
              </a:tr>
              <a:tr h="253764">
                <a:tc>
                  <a:txBody>
                    <a:bodyPr/>
                    <a:lstStyle/>
                    <a:p>
                      <a:r>
                        <a:rPr lang="en-US" sz="1100" b="0" kern="100" cap="none" spc="0" dirty="0">
                          <a:solidFill>
                            <a:schemeClr val="tx1"/>
                          </a:solidFill>
                          <a:effectLst/>
                        </a:rPr>
                        <a:t>Database Construction</a:t>
                      </a:r>
                      <a:endParaRPr lang="zh-CN" sz="11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18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Thu 26/5/22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100" b="1" kern="100" cap="none" spc="0">
                          <a:solidFill>
                            <a:schemeClr val="tx1"/>
                          </a:solidFill>
                          <a:effectLst/>
                        </a:rPr>
                        <a:t>Mon 13/6/22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2664351316"/>
                  </a:ext>
                </a:extLst>
              </a:tr>
              <a:tr h="253764">
                <a:tc>
                  <a:txBody>
                    <a:bodyPr/>
                    <a:lstStyle/>
                    <a:p>
                      <a:r>
                        <a:rPr lang="en-US" sz="1100" b="0" kern="100" cap="none" spc="0">
                          <a:solidFill>
                            <a:schemeClr val="tx1"/>
                          </a:solidFill>
                          <a:effectLst/>
                        </a:rPr>
                        <a:t>Finalise Implementation</a:t>
                      </a:r>
                      <a:endParaRPr lang="zh-CN" sz="11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7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Tue 14/6/22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100" b="1" kern="100" cap="none" spc="0">
                          <a:solidFill>
                            <a:schemeClr val="tx1"/>
                          </a:solidFill>
                          <a:effectLst/>
                        </a:rPr>
                        <a:t>Tue 21/6/22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2977913195"/>
                  </a:ext>
                </a:extLst>
              </a:tr>
              <a:tr h="253764">
                <a:tc>
                  <a:txBody>
                    <a:bodyPr/>
                    <a:lstStyle/>
                    <a:p>
                      <a:r>
                        <a:rPr lang="en-US" sz="1100" b="0" kern="100" cap="none" spc="0" dirty="0">
                          <a:solidFill>
                            <a:schemeClr val="tx1"/>
                          </a:solidFill>
                          <a:effectLst/>
                        </a:rPr>
                        <a:t>Implementation Completed</a:t>
                      </a:r>
                      <a:endParaRPr lang="zh-CN" sz="11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0 day</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Tue 21/6/22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100" b="1" kern="100" cap="none" spc="0">
                          <a:solidFill>
                            <a:schemeClr val="tx1"/>
                          </a:solidFill>
                          <a:effectLst/>
                        </a:rPr>
                        <a:t>Tue 21/6/22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075583412"/>
                  </a:ext>
                </a:extLst>
              </a:tr>
              <a:tr h="253764">
                <a:tc>
                  <a:txBody>
                    <a:bodyPr/>
                    <a:lstStyle/>
                    <a:p>
                      <a:r>
                        <a:rPr lang="en-US" sz="1100" b="1" kern="100" cap="none" spc="0">
                          <a:solidFill>
                            <a:schemeClr val="tx1"/>
                          </a:solidFill>
                          <a:effectLst/>
                        </a:rPr>
                        <a:t>Testing</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17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Fri 24/6/22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100" b="1" kern="100" cap="none" spc="0">
                          <a:solidFill>
                            <a:schemeClr val="tx1"/>
                          </a:solidFill>
                          <a:effectLst/>
                        </a:rPr>
                        <a:t>Mon 11/7/22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1179941222"/>
                  </a:ext>
                </a:extLst>
              </a:tr>
              <a:tr h="253764">
                <a:tc>
                  <a:txBody>
                    <a:bodyPr/>
                    <a:lstStyle/>
                    <a:p>
                      <a:r>
                        <a:rPr lang="en-US" sz="1100" b="0" kern="100" cap="none" spc="0">
                          <a:solidFill>
                            <a:schemeClr val="tx1"/>
                          </a:solidFill>
                          <a:effectLst/>
                        </a:rPr>
                        <a:t>Perform functionality testing</a:t>
                      </a:r>
                      <a:endParaRPr lang="zh-CN" sz="11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7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Fri 24/6/22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100" b="1" kern="100" cap="none" spc="0">
                          <a:solidFill>
                            <a:schemeClr val="tx1"/>
                          </a:solidFill>
                          <a:effectLst/>
                        </a:rPr>
                        <a:t>Fri 1/7/22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2102861527"/>
                  </a:ext>
                </a:extLst>
              </a:tr>
              <a:tr h="253764">
                <a:tc>
                  <a:txBody>
                    <a:bodyPr/>
                    <a:lstStyle/>
                    <a:p>
                      <a:r>
                        <a:rPr lang="en-US" sz="1100" b="0" kern="100" cap="none" spc="0">
                          <a:solidFill>
                            <a:schemeClr val="tx1"/>
                          </a:solidFill>
                          <a:effectLst/>
                        </a:rPr>
                        <a:t>User Acceptance Test</a:t>
                      </a:r>
                      <a:endParaRPr lang="zh-CN" sz="11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10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Fri 1/7/22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100" b="1" kern="100" cap="none" spc="0">
                          <a:solidFill>
                            <a:schemeClr val="tx1"/>
                          </a:solidFill>
                          <a:effectLst/>
                        </a:rPr>
                        <a:t>Mon 11/7/22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4094031072"/>
                  </a:ext>
                </a:extLst>
              </a:tr>
              <a:tr h="253764">
                <a:tc>
                  <a:txBody>
                    <a:bodyPr/>
                    <a:lstStyle/>
                    <a:p>
                      <a:r>
                        <a:rPr lang="en-US" sz="1100" b="0" kern="100" cap="none" spc="0" dirty="0">
                          <a:solidFill>
                            <a:schemeClr val="tx1"/>
                          </a:solidFill>
                          <a:effectLst/>
                        </a:rPr>
                        <a:t>Testing Completed</a:t>
                      </a:r>
                      <a:endParaRPr lang="zh-CN" sz="11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0 day</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Mon 11/7/22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100" b="1" kern="100" cap="none" spc="0">
                          <a:solidFill>
                            <a:schemeClr val="tx1"/>
                          </a:solidFill>
                          <a:effectLst/>
                        </a:rPr>
                        <a:t>Mon 11/7/22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192190002"/>
                  </a:ext>
                </a:extLst>
              </a:tr>
              <a:tr h="253764">
                <a:tc>
                  <a:txBody>
                    <a:bodyPr/>
                    <a:lstStyle/>
                    <a:p>
                      <a:r>
                        <a:rPr lang="en-US" sz="1100" b="1" kern="100" cap="none" spc="0">
                          <a:solidFill>
                            <a:schemeClr val="tx1"/>
                          </a:solidFill>
                          <a:effectLst/>
                        </a:rPr>
                        <a:t>Deployment</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5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Mon 11/7/22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100" b="1" kern="100" cap="none" spc="0">
                          <a:solidFill>
                            <a:schemeClr val="tx1"/>
                          </a:solidFill>
                          <a:effectLst/>
                        </a:rPr>
                        <a:t>Thu 15/7/22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1428598519"/>
                  </a:ext>
                </a:extLst>
              </a:tr>
              <a:tr h="253764">
                <a:tc>
                  <a:txBody>
                    <a:bodyPr/>
                    <a:lstStyle/>
                    <a:p>
                      <a:r>
                        <a:rPr lang="en-US" sz="1100" b="0" kern="100" cap="none" spc="0">
                          <a:solidFill>
                            <a:schemeClr val="tx1"/>
                          </a:solidFill>
                          <a:effectLst/>
                        </a:rPr>
                        <a:t>Deploy Application</a:t>
                      </a:r>
                      <a:endParaRPr lang="zh-CN" sz="11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1 day</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Mon 11/7/22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100" b="1" kern="100" cap="none" spc="0">
                          <a:solidFill>
                            <a:schemeClr val="tx1"/>
                          </a:solidFill>
                          <a:effectLst/>
                        </a:rPr>
                        <a:t>Mon 11/7/22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1592237407"/>
                  </a:ext>
                </a:extLst>
              </a:tr>
              <a:tr h="253764">
                <a:tc>
                  <a:txBody>
                    <a:bodyPr/>
                    <a:lstStyle/>
                    <a:p>
                      <a:r>
                        <a:rPr lang="en-US" sz="1100" b="0" kern="100" cap="none" spc="0">
                          <a:solidFill>
                            <a:schemeClr val="tx1"/>
                          </a:solidFill>
                          <a:effectLst/>
                        </a:rPr>
                        <a:t>Review of Deployment</a:t>
                      </a:r>
                      <a:endParaRPr lang="zh-CN" sz="11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5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Mon 11/7/22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100" b="1" kern="100" cap="none" spc="0">
                          <a:solidFill>
                            <a:schemeClr val="tx1"/>
                          </a:solidFill>
                          <a:effectLst/>
                        </a:rPr>
                        <a:t>Fri 15/7/22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4241524786"/>
                  </a:ext>
                </a:extLst>
              </a:tr>
              <a:tr h="253764">
                <a:tc>
                  <a:txBody>
                    <a:bodyPr/>
                    <a:lstStyle/>
                    <a:p>
                      <a:r>
                        <a:rPr lang="en-US" sz="1100" b="0" kern="100" cap="none" spc="0" dirty="0">
                          <a:solidFill>
                            <a:schemeClr val="tx1"/>
                          </a:solidFill>
                          <a:effectLst/>
                        </a:rPr>
                        <a:t>Deploy Completed</a:t>
                      </a:r>
                      <a:endParaRPr lang="zh-CN" sz="11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0 day</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Fir 15/7/22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100" b="1" kern="100" cap="none" spc="0">
                          <a:solidFill>
                            <a:schemeClr val="tx1"/>
                          </a:solidFill>
                          <a:effectLst/>
                        </a:rPr>
                        <a:t>Fri 15/7/22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830793129"/>
                  </a:ext>
                </a:extLst>
              </a:tr>
              <a:tr h="253764">
                <a:tc>
                  <a:txBody>
                    <a:bodyPr/>
                    <a:lstStyle/>
                    <a:p>
                      <a:r>
                        <a:rPr lang="en-US" sz="1100" b="1" kern="100" cap="none" spc="0" dirty="0">
                          <a:solidFill>
                            <a:schemeClr val="tx1"/>
                          </a:solidFill>
                          <a:effectLst/>
                        </a:rPr>
                        <a:t>Monitoring &amp; Controlling</a:t>
                      </a:r>
                      <a:endParaRPr lang="zh-CN" sz="1100" b="1"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150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Sun 22/2/22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100" b="1" kern="100" cap="none" spc="0">
                          <a:solidFill>
                            <a:schemeClr val="tx1"/>
                          </a:solidFill>
                          <a:effectLst/>
                        </a:rPr>
                        <a:t>Mon 20/7/22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2332988820"/>
                  </a:ext>
                </a:extLst>
              </a:tr>
              <a:tr h="253764">
                <a:tc>
                  <a:txBody>
                    <a:bodyPr/>
                    <a:lstStyle/>
                    <a:p>
                      <a:r>
                        <a:rPr lang="en-US" sz="1100" b="0" kern="100" cap="none" spc="0" dirty="0">
                          <a:solidFill>
                            <a:schemeClr val="tx1"/>
                          </a:solidFill>
                          <a:effectLst/>
                        </a:rPr>
                        <a:t>Final Report &amp; Documentation Writing</a:t>
                      </a:r>
                      <a:endParaRPr lang="zh-CN" sz="11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138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Sun 20/2/22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100" b="1" kern="100" cap="none" spc="0">
                          <a:solidFill>
                            <a:schemeClr val="tx1"/>
                          </a:solidFill>
                          <a:effectLst/>
                        </a:rPr>
                        <a:t>Fri 10/7/22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387007330"/>
                  </a:ext>
                </a:extLst>
              </a:tr>
              <a:tr h="253764">
                <a:tc>
                  <a:txBody>
                    <a:bodyPr/>
                    <a:lstStyle/>
                    <a:p>
                      <a:r>
                        <a:rPr lang="en-US" sz="1100" b="0" kern="100" cap="none" spc="0" dirty="0">
                          <a:solidFill>
                            <a:schemeClr val="tx1"/>
                          </a:solidFill>
                          <a:effectLst/>
                        </a:rPr>
                        <a:t>Finalize the Report</a:t>
                      </a:r>
                      <a:endParaRPr lang="zh-CN" sz="11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12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Fri 10/7/22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100" b="1" kern="100" cap="none" spc="0">
                          <a:solidFill>
                            <a:schemeClr val="tx1"/>
                          </a:solidFill>
                          <a:effectLst/>
                        </a:rPr>
                        <a:t>Mon 20/7/22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913543801"/>
                  </a:ext>
                </a:extLst>
              </a:tr>
              <a:tr h="253764">
                <a:tc>
                  <a:txBody>
                    <a:bodyPr/>
                    <a:lstStyle/>
                    <a:p>
                      <a:r>
                        <a:rPr lang="en-US" sz="1100" b="0" kern="100" cap="none" spc="0" dirty="0">
                          <a:solidFill>
                            <a:schemeClr val="tx1"/>
                          </a:solidFill>
                          <a:effectLst/>
                        </a:rPr>
                        <a:t>Monitoring and Controlling Completed</a:t>
                      </a:r>
                      <a:endParaRPr lang="zh-CN" sz="11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0 days</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Mon 20/7/22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100" b="1" kern="100" cap="none" spc="0">
                          <a:solidFill>
                            <a:schemeClr val="tx1"/>
                          </a:solidFill>
                          <a:effectLst/>
                        </a:rPr>
                        <a:t>Mon 20/7/22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4142988632"/>
                  </a:ext>
                </a:extLst>
              </a:tr>
              <a:tr h="253764">
                <a:tc>
                  <a:txBody>
                    <a:bodyPr/>
                    <a:lstStyle/>
                    <a:p>
                      <a:r>
                        <a:rPr lang="en-US" sz="1100" b="1" kern="100" cap="none" spc="0" dirty="0">
                          <a:solidFill>
                            <a:schemeClr val="tx1"/>
                          </a:solidFill>
                          <a:effectLst/>
                        </a:rPr>
                        <a:t>Closing</a:t>
                      </a:r>
                      <a:endParaRPr lang="zh-CN" sz="1100" b="1"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1 day</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1100" kern="100" cap="none" spc="0">
                          <a:solidFill>
                            <a:schemeClr val="tx1"/>
                          </a:solidFill>
                          <a:effectLst/>
                        </a:rPr>
                        <a:t>Tue 21/7/22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l"/>
                      <a:r>
                        <a:rPr lang="en-US" sz="1100" b="1" kern="100" cap="none" spc="0">
                          <a:solidFill>
                            <a:schemeClr val="tx1"/>
                          </a:solidFill>
                          <a:effectLst/>
                        </a:rPr>
                        <a:t>Tue 22/7/22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410176162"/>
                  </a:ext>
                </a:extLst>
              </a:tr>
              <a:tr h="0">
                <a:tc>
                  <a:txBody>
                    <a:bodyPr/>
                    <a:lstStyle/>
                    <a:p>
                      <a:r>
                        <a:rPr lang="en-US" sz="1100" b="0" kern="100" cap="none" spc="0">
                          <a:solidFill>
                            <a:schemeClr val="tx1"/>
                          </a:solidFill>
                          <a:effectLst/>
                        </a:rPr>
                        <a:t>System and Report Submission</a:t>
                      </a:r>
                      <a:endParaRPr lang="zh-CN" sz="1100" b="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1 day</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1100" kern="100" cap="none" spc="0">
                          <a:solidFill>
                            <a:schemeClr val="tx1"/>
                          </a:solidFill>
                          <a:effectLst/>
                        </a:rPr>
                        <a:t>Fri 21/7/22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l"/>
                      <a:r>
                        <a:rPr lang="en-US" sz="1100" b="1" kern="100" cap="none" spc="0">
                          <a:solidFill>
                            <a:schemeClr val="tx1"/>
                          </a:solidFill>
                          <a:effectLst/>
                        </a:rPr>
                        <a:t>Fri 22/7/22</a:t>
                      </a:r>
                      <a:endParaRPr lang="zh-CN" sz="1100" b="1"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878219434"/>
                  </a:ext>
                </a:extLst>
              </a:tr>
              <a:tr h="253764">
                <a:tc>
                  <a:txBody>
                    <a:bodyPr/>
                    <a:lstStyle/>
                    <a:p>
                      <a:r>
                        <a:rPr lang="en-US" sz="1100" b="0" kern="100" cap="none" spc="0" dirty="0">
                          <a:solidFill>
                            <a:schemeClr val="tx1"/>
                          </a:solidFill>
                          <a:effectLst/>
                        </a:rPr>
                        <a:t>Project Completed</a:t>
                      </a:r>
                      <a:endParaRPr lang="zh-CN" sz="1100" b="0"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ap="flat" cmpd="sng" algn="ctr">
                      <a:solidFill>
                        <a:schemeClr val="accent1"/>
                      </a:solid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algn="ctr"/>
                      <a:r>
                        <a:rPr lang="en-US" sz="1100" kern="100" cap="none" spc="0">
                          <a:solidFill>
                            <a:schemeClr val="tx1"/>
                          </a:solidFill>
                          <a:effectLst/>
                        </a:rPr>
                        <a:t>0 day</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algn="ctr"/>
                      <a:r>
                        <a:rPr lang="en-US" sz="1100" kern="100" cap="none" spc="0">
                          <a:solidFill>
                            <a:schemeClr val="tx1"/>
                          </a:solidFill>
                          <a:effectLst/>
                        </a:rPr>
                        <a:t>Fri 22/7/22</a:t>
                      </a:r>
                      <a:endParaRPr lang="zh-CN" sz="1100" kern="100" cap="none" spc="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algn="l"/>
                      <a:r>
                        <a:rPr lang="en-US" sz="1100" b="1" kern="100" cap="none" spc="0" dirty="0">
                          <a:solidFill>
                            <a:schemeClr val="tx1"/>
                          </a:solidFill>
                          <a:effectLst/>
                        </a:rPr>
                        <a:t>Fri 22/7/22</a:t>
                      </a:r>
                      <a:endParaRPr lang="zh-CN" sz="1100" b="1" kern="100" cap="none" spc="0" dirty="0">
                        <a:solidFill>
                          <a:schemeClr val="tx1"/>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37603" marR="29830" marT="10744" marB="80578" anchor="ctr">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extLst>
                  <a:ext uri="{0D108BD9-81ED-4DB2-BD59-A6C34878D82A}">
                    <a16:rowId xmlns:a16="http://schemas.microsoft.com/office/drawing/2014/main" val="279191933"/>
                  </a:ext>
                </a:extLst>
              </a:tr>
            </a:tbl>
          </a:graphicData>
        </a:graphic>
      </p:graphicFrame>
    </p:spTree>
    <p:extLst>
      <p:ext uri="{BB962C8B-B14F-4D97-AF65-F5344CB8AC3E}">
        <p14:creationId xmlns:p14="http://schemas.microsoft.com/office/powerpoint/2010/main" val="23567285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1578F8-E062-40D6-B9CD-DD72714FF990}"/>
              </a:ext>
            </a:extLst>
          </p:cNvPr>
          <p:cNvSpPr>
            <a:spLocks noGrp="1"/>
          </p:cNvSpPr>
          <p:nvPr>
            <p:ph type="title"/>
          </p:nvPr>
        </p:nvSpPr>
        <p:spPr/>
        <p:txBody>
          <a:bodyPr/>
          <a:lstStyle/>
          <a:p>
            <a:r>
              <a:rPr lang="en-US" altLang="zh-CN" dirty="0"/>
              <a:t>References</a:t>
            </a:r>
            <a:endParaRPr lang="zh-CN" altLang="en-US" dirty="0"/>
          </a:p>
        </p:txBody>
      </p:sp>
      <p:sp>
        <p:nvSpPr>
          <p:cNvPr id="3" name="内容占位符 2">
            <a:extLst>
              <a:ext uri="{FF2B5EF4-FFF2-40B4-BE49-F238E27FC236}">
                <a16:creationId xmlns:a16="http://schemas.microsoft.com/office/drawing/2014/main" id="{D064A4DF-4A1D-4862-8106-2C633B545AEF}"/>
              </a:ext>
            </a:extLst>
          </p:cNvPr>
          <p:cNvSpPr>
            <a:spLocks noGrp="1"/>
          </p:cNvSpPr>
          <p:nvPr>
            <p:ph idx="1"/>
          </p:nvPr>
        </p:nvSpPr>
        <p:spPr/>
        <p:txBody>
          <a:bodyPr>
            <a:normAutofit fontScale="25000" lnSpcReduction="20000"/>
          </a:bodyPr>
          <a:lstStyle/>
          <a:p>
            <a:pPr marL="0" lvl="0" indent="0">
              <a:lnSpc>
                <a:spcPct val="110000"/>
              </a:lnSpc>
              <a:buSzPts val="1100"/>
              <a:buNone/>
            </a:pPr>
            <a:r>
              <a:rPr lang="en-MY" altLang="zh-CN" sz="8600" dirty="0"/>
              <a:t>[1] Yin, Y., Zhang, R., Gao, H., &amp; Xi, M. (2019). New retail business analysis and </a:t>
            </a:r>
            <a:r>
              <a:rPr lang="en-MY" altLang="zh-CN" sz="8600" dirty="0" err="1"/>
              <a:t>modeling</a:t>
            </a:r>
            <a:r>
              <a:rPr lang="en-MY" altLang="zh-CN" sz="8600" dirty="0"/>
              <a:t>: A Taobao case study. </a:t>
            </a:r>
            <a:r>
              <a:rPr lang="en-MY" altLang="zh-CN" sz="8600" i="1" dirty="0"/>
              <a:t>IEEE Transactions on Computational Social Systems</a:t>
            </a:r>
            <a:r>
              <a:rPr lang="en-MY" altLang="zh-CN" sz="8600" dirty="0"/>
              <a:t>, 6(5), 1126-1137.</a:t>
            </a:r>
            <a:endParaRPr lang="zh-CN" altLang="zh-CN" sz="8600" dirty="0"/>
          </a:p>
          <a:p>
            <a:pPr marL="0" lvl="0" indent="0">
              <a:lnSpc>
                <a:spcPct val="110000"/>
              </a:lnSpc>
              <a:buSzPts val="1100"/>
              <a:buNone/>
            </a:pPr>
            <a:r>
              <a:rPr lang="en-MY" altLang="zh-CN" sz="8600" dirty="0"/>
              <a:t>[2] Wang, S., &amp; Zhang, Y. (2015). The new retail economy of Shanghai. </a:t>
            </a:r>
            <a:r>
              <a:rPr lang="en-MY" altLang="zh-CN" sz="8600" i="1" dirty="0"/>
              <a:t>Growth and Change</a:t>
            </a:r>
            <a:r>
              <a:rPr lang="en-MY" altLang="zh-CN" sz="8600" dirty="0"/>
              <a:t>, 36(1), 41-73.</a:t>
            </a:r>
            <a:endParaRPr lang="zh-CN" altLang="zh-CN" sz="8600" dirty="0"/>
          </a:p>
          <a:p>
            <a:pPr marL="0" lvl="0" indent="0">
              <a:lnSpc>
                <a:spcPct val="110000"/>
              </a:lnSpc>
              <a:buSzPts val="1100"/>
              <a:buNone/>
            </a:pPr>
            <a:r>
              <a:rPr lang="en-MY" altLang="zh-CN" sz="8600" dirty="0"/>
              <a:t>[3] </a:t>
            </a:r>
            <a:r>
              <a:rPr lang="en-MY" altLang="zh-CN" sz="8600" dirty="0" err="1"/>
              <a:t>Mou</a:t>
            </a:r>
            <a:r>
              <a:rPr lang="en-MY" altLang="zh-CN" sz="8600" dirty="0"/>
              <a:t>, S., Robb, D. J., &amp; </a:t>
            </a:r>
            <a:r>
              <a:rPr lang="en-MY" altLang="zh-CN" sz="8600" dirty="0" err="1"/>
              <a:t>DeHoratius</a:t>
            </a:r>
            <a:r>
              <a:rPr lang="en-MY" altLang="zh-CN" sz="8600" dirty="0"/>
              <a:t>, N. (2018). Retail store operations: Literature review and research directions. </a:t>
            </a:r>
            <a:r>
              <a:rPr lang="en-MY" altLang="zh-CN" sz="8600" i="1" dirty="0"/>
              <a:t>European Journal of Operational Research</a:t>
            </a:r>
            <a:r>
              <a:rPr lang="en-MY" altLang="zh-CN" sz="8600" dirty="0"/>
              <a:t>, 265(2), 399-422.</a:t>
            </a:r>
            <a:endParaRPr lang="zh-CN" altLang="zh-CN" sz="8600" dirty="0"/>
          </a:p>
          <a:p>
            <a:pPr marL="0" lvl="0" indent="0">
              <a:lnSpc>
                <a:spcPct val="110000"/>
              </a:lnSpc>
              <a:buSzPts val="1100"/>
              <a:buNone/>
            </a:pPr>
            <a:r>
              <a:rPr lang="en-MY" altLang="zh-CN" sz="8600" dirty="0"/>
              <a:t>[4] Luce, S. (2015). Revolutionizing Retail: Workers, Political Action, and Social Change by Kendra Coulter. </a:t>
            </a:r>
            <a:r>
              <a:rPr lang="en-MY" altLang="zh-CN" sz="8600" i="1" dirty="0"/>
              <a:t>Labour/Le Travail</a:t>
            </a:r>
            <a:r>
              <a:rPr lang="en-MY" altLang="zh-CN" sz="8600" dirty="0"/>
              <a:t>, 75(1), 265-266.</a:t>
            </a:r>
            <a:endParaRPr lang="zh-CN" altLang="zh-CN" sz="8600" dirty="0"/>
          </a:p>
          <a:p>
            <a:pPr marL="0" lvl="0" indent="0">
              <a:lnSpc>
                <a:spcPct val="110000"/>
              </a:lnSpc>
              <a:buSzPts val="1100"/>
              <a:buNone/>
            </a:pPr>
            <a:r>
              <a:rPr lang="en-MY" altLang="zh-CN" sz="8600" dirty="0"/>
              <a:t>[5] </a:t>
            </a:r>
            <a:r>
              <a:rPr lang="en-MY" altLang="zh-CN" sz="8600" dirty="0" err="1"/>
              <a:t>Pulga</a:t>
            </a:r>
            <a:r>
              <a:rPr lang="en-MY" altLang="zh-CN" sz="8600" dirty="0"/>
              <a:t>, A., 2022. Introducing: </a:t>
            </a:r>
            <a:r>
              <a:rPr lang="en-MY" altLang="zh-CN" sz="8600" dirty="0" err="1"/>
              <a:t>iQmetrix</a:t>
            </a:r>
            <a:r>
              <a:rPr lang="en-MY" altLang="zh-CN" sz="8600" dirty="0"/>
              <a:t> Inside Sales. [online] Iqmetrix.com. Available at: &lt;https://www.iqmetrix.com/blog/introducing-iqmetrix-inside-sales/&gt;.</a:t>
            </a:r>
          </a:p>
        </p:txBody>
      </p:sp>
    </p:spTree>
    <p:extLst>
      <p:ext uri="{BB962C8B-B14F-4D97-AF65-F5344CB8AC3E}">
        <p14:creationId xmlns:p14="http://schemas.microsoft.com/office/powerpoint/2010/main" val="105024127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1B2B12-1E97-43FA-B907-E485A34F2149}"/>
              </a:ext>
            </a:extLst>
          </p:cNvPr>
          <p:cNvSpPr>
            <a:spLocks noGrp="1"/>
          </p:cNvSpPr>
          <p:nvPr>
            <p:ph type="title"/>
          </p:nvPr>
        </p:nvSpPr>
        <p:spPr/>
        <p:txBody>
          <a:bodyPr/>
          <a:lstStyle/>
          <a:p>
            <a:r>
              <a:rPr lang="en-US" altLang="zh-CN" dirty="0"/>
              <a:t>References </a:t>
            </a:r>
            <a:r>
              <a:rPr lang="en-US" altLang="zh-CN" sz="4400" dirty="0"/>
              <a:t>(</a:t>
            </a:r>
            <a:r>
              <a:rPr lang="en-US" altLang="zh-CN" sz="4400" dirty="0" err="1"/>
              <a:t>con’t</a:t>
            </a:r>
            <a:r>
              <a:rPr lang="en-US" altLang="zh-CN" sz="4400" dirty="0"/>
              <a:t>)</a:t>
            </a:r>
            <a:endParaRPr lang="zh-CN" altLang="en-US" dirty="0"/>
          </a:p>
        </p:txBody>
      </p:sp>
      <p:sp>
        <p:nvSpPr>
          <p:cNvPr id="3" name="内容占位符 2">
            <a:extLst>
              <a:ext uri="{FF2B5EF4-FFF2-40B4-BE49-F238E27FC236}">
                <a16:creationId xmlns:a16="http://schemas.microsoft.com/office/drawing/2014/main" id="{32E28CA2-94EA-491C-9097-C83EAC42ED88}"/>
              </a:ext>
            </a:extLst>
          </p:cNvPr>
          <p:cNvSpPr>
            <a:spLocks noGrp="1"/>
          </p:cNvSpPr>
          <p:nvPr>
            <p:ph idx="1"/>
          </p:nvPr>
        </p:nvSpPr>
        <p:spPr/>
        <p:txBody>
          <a:bodyPr>
            <a:normAutofit lnSpcReduction="10000"/>
          </a:bodyPr>
          <a:lstStyle/>
          <a:p>
            <a:pPr marL="0" lvl="0" indent="0">
              <a:lnSpc>
                <a:spcPct val="120000"/>
              </a:lnSpc>
              <a:buSzPts val="1100"/>
              <a:buNone/>
            </a:pPr>
            <a:r>
              <a:rPr lang="en-MY" altLang="zh-CN" sz="1800" dirty="0"/>
              <a:t>[6] PAT RESEARCH: B2B Reviews, Buying Guides &amp; Best Practices. 2022. Top 7 Retail Management Software in 2022 - Reviews, Features, Pricing, Comparison - PAT RESEARCH: B2B Reviews, Buying Guides &amp; Best Practices. [online] Available at: &lt;https://www.predictiveanalyticstoday.com/top-retail-management-software/&gt;.</a:t>
            </a:r>
            <a:endParaRPr lang="zh-CN" altLang="zh-CN" sz="1800" dirty="0"/>
          </a:p>
          <a:p>
            <a:pPr marL="0" lvl="0" indent="0">
              <a:lnSpc>
                <a:spcPct val="120000"/>
              </a:lnSpc>
              <a:buSzPts val="1100"/>
              <a:buNone/>
            </a:pPr>
            <a:r>
              <a:rPr lang="en-MY" altLang="zh-CN" sz="1800" dirty="0"/>
              <a:t>[7] PAT RESEARCH: B2B Reviews, Buying Guides &amp; Best Practices. 2022. </a:t>
            </a:r>
            <a:r>
              <a:rPr lang="en-MY" altLang="zh-CN" sz="1800" dirty="0" err="1"/>
              <a:t>ChainDrive</a:t>
            </a:r>
            <a:r>
              <a:rPr lang="en-MY" altLang="zh-CN" sz="1800" dirty="0"/>
              <a:t> in 2022 - Reviews, Features, Pricing, Comparison - PAT RESEARCH: B2B Reviews, Buying Guides &amp; Best Practices. [online] Available at: &lt;https://www.predictiveanalyticstoday.com/chaindrive/&gt;</a:t>
            </a:r>
            <a:endParaRPr lang="zh-CN" altLang="zh-CN" sz="1800" dirty="0"/>
          </a:p>
          <a:p>
            <a:pPr marL="0" lvl="0" indent="0">
              <a:lnSpc>
                <a:spcPct val="120000"/>
              </a:lnSpc>
              <a:buSzPts val="1100"/>
              <a:buNone/>
            </a:pPr>
            <a:r>
              <a:rPr lang="en-MY" altLang="zh-CN" sz="1800" dirty="0"/>
              <a:t>[8] Jyothi, G. D., &amp; </a:t>
            </a:r>
            <a:r>
              <a:rPr lang="en-MY" altLang="zh-CN" sz="1800" dirty="0" err="1"/>
              <a:t>Navya</a:t>
            </a:r>
            <a:r>
              <a:rPr lang="en-MY" altLang="zh-CN" sz="1800" dirty="0"/>
              <a:t>, K. (2017, December). Design and implementation of a store management system. In 2017 </a:t>
            </a:r>
            <a:r>
              <a:rPr lang="en-MY" altLang="zh-CN" sz="1800" i="1" dirty="0"/>
              <a:t>International Conference on Intelligent Sustainable Systems (ICISS) </a:t>
            </a:r>
            <a:r>
              <a:rPr lang="en-MY" altLang="zh-CN" sz="1800" dirty="0"/>
              <a:t>(pp. 1149-1151). IEEE.</a:t>
            </a:r>
            <a:endParaRPr lang="zh-CN" altLang="zh-CN" sz="1800" dirty="0"/>
          </a:p>
          <a:p>
            <a:pPr marL="0" lvl="0" indent="0">
              <a:lnSpc>
                <a:spcPct val="120000"/>
              </a:lnSpc>
              <a:buSzPts val="1100"/>
              <a:buNone/>
            </a:pPr>
            <a:r>
              <a:rPr lang="en-MY" altLang="zh-CN" sz="1800" dirty="0"/>
              <a:t>[9] Wei, F., &amp; Zhang, Q. (2018). Design and implementation of online shopping system based on B/S Model. In </a:t>
            </a:r>
            <a:r>
              <a:rPr lang="en-MY" altLang="zh-CN" sz="1800" i="1" dirty="0"/>
              <a:t>MATEC Web of Conferences </a:t>
            </a:r>
            <a:r>
              <a:rPr lang="en-MY" altLang="zh-CN" sz="1800" dirty="0"/>
              <a:t>(Vol. 246, p. 03033). EDP Sciences.</a:t>
            </a:r>
            <a:endParaRPr lang="zh-CN" altLang="zh-CN" sz="1800" dirty="0"/>
          </a:p>
          <a:p>
            <a:pPr marL="0" lvl="0" indent="0">
              <a:lnSpc>
                <a:spcPct val="120000"/>
              </a:lnSpc>
              <a:buSzPts val="1100"/>
              <a:buNone/>
            </a:pPr>
            <a:r>
              <a:rPr lang="en-MY" altLang="zh-CN" sz="1800" dirty="0"/>
              <a:t>[10] Rahim, M. A., &amp; Ara, R. Implementation of Point of Sale Software in Mobile Shop. </a:t>
            </a:r>
            <a:endParaRPr lang="zh-CN" altLang="zh-CN" sz="1800" dirty="0"/>
          </a:p>
        </p:txBody>
      </p:sp>
    </p:spTree>
    <p:extLst>
      <p:ext uri="{BB962C8B-B14F-4D97-AF65-F5344CB8AC3E}">
        <p14:creationId xmlns:p14="http://schemas.microsoft.com/office/powerpoint/2010/main" val="11315463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8A6890-3379-4827-B277-F120126C2621}"/>
              </a:ext>
            </a:extLst>
          </p:cNvPr>
          <p:cNvSpPr>
            <a:spLocks noGrp="1"/>
          </p:cNvSpPr>
          <p:nvPr>
            <p:ph type="title"/>
          </p:nvPr>
        </p:nvSpPr>
        <p:spPr/>
        <p:txBody>
          <a:bodyPr/>
          <a:lstStyle/>
          <a:p>
            <a:r>
              <a:rPr lang="en-US" altLang="zh-CN" dirty="0"/>
              <a:t>References </a:t>
            </a:r>
            <a:r>
              <a:rPr lang="en-US" altLang="zh-CN" sz="4400" dirty="0"/>
              <a:t>(</a:t>
            </a:r>
            <a:r>
              <a:rPr lang="en-US" altLang="zh-CN" sz="4400" dirty="0" err="1"/>
              <a:t>con’t</a:t>
            </a:r>
            <a:r>
              <a:rPr lang="en-US" altLang="zh-CN" sz="4400" dirty="0"/>
              <a:t>)</a:t>
            </a:r>
            <a:endParaRPr lang="zh-CN" altLang="en-US" dirty="0"/>
          </a:p>
        </p:txBody>
      </p:sp>
      <p:sp>
        <p:nvSpPr>
          <p:cNvPr id="3" name="内容占位符 2">
            <a:extLst>
              <a:ext uri="{FF2B5EF4-FFF2-40B4-BE49-F238E27FC236}">
                <a16:creationId xmlns:a16="http://schemas.microsoft.com/office/drawing/2014/main" id="{21BCCA8D-F135-4820-93BA-C3FFAA130AD7}"/>
              </a:ext>
            </a:extLst>
          </p:cNvPr>
          <p:cNvSpPr>
            <a:spLocks noGrp="1"/>
          </p:cNvSpPr>
          <p:nvPr>
            <p:ph idx="1"/>
          </p:nvPr>
        </p:nvSpPr>
        <p:spPr/>
        <p:txBody>
          <a:bodyPr>
            <a:noAutofit/>
          </a:bodyPr>
          <a:lstStyle/>
          <a:p>
            <a:pPr marL="0" indent="0">
              <a:lnSpc>
                <a:spcPct val="100000"/>
              </a:lnSpc>
              <a:buSzPts val="1100"/>
              <a:buNone/>
            </a:pPr>
            <a:r>
              <a:rPr lang="en-MY" altLang="zh-CN" sz="2000" dirty="0"/>
              <a:t>[11] Willems, K., Verhulst, N., &amp; </a:t>
            </a:r>
            <a:r>
              <a:rPr lang="en-MY" altLang="zh-CN" sz="2000" dirty="0" err="1"/>
              <a:t>Brengman</a:t>
            </a:r>
            <a:r>
              <a:rPr lang="en-MY" altLang="zh-CN" sz="2000" dirty="0"/>
              <a:t>, M. (2021). How COVID-19 could accelerate the adoption of new retail technologies and enhance the (E-) </a:t>
            </a:r>
            <a:r>
              <a:rPr lang="en-MY" altLang="zh-CN" sz="2000" dirty="0" err="1"/>
              <a:t>servicescape</a:t>
            </a:r>
            <a:r>
              <a:rPr lang="en-MY" altLang="zh-CN" sz="2000" dirty="0"/>
              <a:t>. In </a:t>
            </a:r>
            <a:r>
              <a:rPr lang="en-MY" altLang="zh-CN" sz="2000" i="1" dirty="0"/>
              <a:t>The Future of Service Post-COVID-19 Pandemic, Volume 2</a:t>
            </a:r>
            <a:r>
              <a:rPr lang="en-MY" altLang="zh-CN" sz="2000" dirty="0"/>
              <a:t> (pp. 103-134). Springer, Singapore.</a:t>
            </a:r>
            <a:endParaRPr lang="zh-CN" altLang="zh-CN" sz="2000" dirty="0"/>
          </a:p>
          <a:p>
            <a:pPr marL="0" indent="0">
              <a:lnSpc>
                <a:spcPct val="100000"/>
              </a:lnSpc>
              <a:buSzPts val="1100"/>
              <a:buNone/>
            </a:pPr>
            <a:r>
              <a:rPr lang="en-MY" altLang="zh-CN" sz="2000" dirty="0"/>
              <a:t>[12] </a:t>
            </a:r>
            <a:r>
              <a:rPr lang="en-MY" altLang="zh-CN" sz="2000" dirty="0" err="1"/>
              <a:t>Ilias</a:t>
            </a:r>
            <a:r>
              <a:rPr lang="en-MY" altLang="zh-CN" sz="2000" dirty="0"/>
              <a:t>, J., Kasim, S., Hassan, R., </a:t>
            </a:r>
            <a:r>
              <a:rPr lang="en-MY" altLang="zh-CN" sz="2000" dirty="0" err="1"/>
              <a:t>Mahdin</a:t>
            </a:r>
            <a:r>
              <a:rPr lang="en-MY" altLang="zh-CN" sz="2000" dirty="0"/>
              <a:t>, H., Ramli, A. A., </a:t>
            </a:r>
            <a:r>
              <a:rPr lang="en-MY" altLang="zh-CN" sz="2000" dirty="0" err="1"/>
              <a:t>Fudzee</a:t>
            </a:r>
            <a:r>
              <a:rPr lang="en-MY" altLang="zh-CN" sz="2000" dirty="0"/>
              <a:t>, M. F. M., &amp; </a:t>
            </a:r>
            <a:r>
              <a:rPr lang="en-MY" altLang="zh-CN" sz="2000" dirty="0" err="1"/>
              <a:t>Aizi</a:t>
            </a:r>
            <a:r>
              <a:rPr lang="en-MY" altLang="zh-CN" sz="2000" dirty="0"/>
              <a:t>, M. (2018). At-</a:t>
            </a:r>
            <a:r>
              <a:rPr lang="en-MY" altLang="zh-CN" sz="2000" dirty="0" err="1"/>
              <a:t>Thoyyib</a:t>
            </a:r>
            <a:r>
              <a:rPr lang="en-MY" altLang="zh-CN" sz="2000" dirty="0"/>
              <a:t> Shop Inventory Management System. </a:t>
            </a:r>
            <a:r>
              <a:rPr lang="en-MY" altLang="zh-CN" sz="2000" i="1" dirty="0"/>
              <a:t>Acta Informatica Malaysia </a:t>
            </a:r>
            <a:r>
              <a:rPr lang="en-MY" altLang="zh-CN" sz="2000" dirty="0"/>
              <a:t>(AIM), 2(2), 12-16.</a:t>
            </a:r>
            <a:endParaRPr lang="zh-CN" altLang="zh-CN" sz="2000" dirty="0"/>
          </a:p>
          <a:p>
            <a:pPr marL="0" indent="0">
              <a:lnSpc>
                <a:spcPct val="100000"/>
              </a:lnSpc>
              <a:buSzPts val="1100"/>
              <a:buNone/>
            </a:pPr>
            <a:r>
              <a:rPr lang="en-MY" altLang="zh-CN" sz="2000" dirty="0"/>
              <a:t>[13] </a:t>
            </a:r>
            <a:r>
              <a:rPr lang="en-MY" altLang="zh-CN" sz="2000" dirty="0" err="1"/>
              <a:t>Tanamal</a:t>
            </a:r>
            <a:r>
              <a:rPr lang="en-MY" altLang="zh-CN" sz="2000" dirty="0"/>
              <a:t>, R., </a:t>
            </a:r>
            <a:r>
              <a:rPr lang="en-MY" altLang="zh-CN" sz="2000" dirty="0" err="1"/>
              <a:t>Nurdiansyah</a:t>
            </a:r>
            <a:r>
              <a:rPr lang="en-MY" altLang="zh-CN" sz="2000" dirty="0"/>
              <a:t>, Y., &amp; Firdaus, F. (2020). Inventory Support System for Retail Shop. In E3S </a:t>
            </a:r>
            <a:r>
              <a:rPr lang="en-MY" altLang="zh-CN" sz="2000" i="1" dirty="0"/>
              <a:t>Web of Conferences </a:t>
            </a:r>
            <a:r>
              <a:rPr lang="en-MY" altLang="zh-CN" sz="2000" dirty="0"/>
              <a:t>(Vol. 188, p. 00020). EDP Sciences.</a:t>
            </a:r>
            <a:endParaRPr lang="zh-CN" altLang="zh-CN" sz="2000" dirty="0"/>
          </a:p>
          <a:p>
            <a:pPr marL="0" indent="0">
              <a:lnSpc>
                <a:spcPct val="100000"/>
              </a:lnSpc>
              <a:buSzPts val="1100"/>
              <a:buNone/>
            </a:pPr>
            <a:r>
              <a:rPr lang="en-MY" altLang="zh-CN" sz="2000" dirty="0"/>
              <a:t>[14] Wang, D., Yang, Y., &amp; Wang, Y. (2021). Optimization of Distribution Path considering Cost and Customer Satisfaction under New Retail Modes. </a:t>
            </a:r>
            <a:r>
              <a:rPr lang="en-MY" altLang="zh-CN" sz="2000" i="1" dirty="0"/>
              <a:t>Journal of Advanced Transportation</a:t>
            </a:r>
            <a:r>
              <a:rPr lang="en-MY" altLang="zh-CN" sz="2000" dirty="0"/>
              <a:t>, 2021.</a:t>
            </a:r>
            <a:endParaRPr lang="zh-CN" altLang="zh-CN" sz="2000" dirty="0"/>
          </a:p>
          <a:p>
            <a:pPr marL="0" indent="0">
              <a:lnSpc>
                <a:spcPct val="100000"/>
              </a:lnSpc>
              <a:buSzPts val="1100"/>
              <a:buNone/>
            </a:pPr>
            <a:r>
              <a:rPr lang="en-MY" altLang="zh-CN" sz="2000" dirty="0"/>
              <a:t>[15] Ts.4thservice.org. 2022. Beijing </a:t>
            </a:r>
            <a:r>
              <a:rPr lang="en-MY" altLang="zh-CN" sz="2000" dirty="0" err="1"/>
              <a:t>Zhongke</a:t>
            </a:r>
            <a:r>
              <a:rPr lang="en-MY" altLang="zh-CN" sz="2000" dirty="0"/>
              <a:t> </a:t>
            </a:r>
            <a:r>
              <a:rPr lang="en-MY" altLang="zh-CN" sz="2000" dirty="0" err="1"/>
              <a:t>Zhuoxin</a:t>
            </a:r>
            <a:r>
              <a:rPr lang="en-MY" altLang="zh-CN" sz="2000" dirty="0"/>
              <a:t> Software Testing Technology </a:t>
            </a:r>
            <a:r>
              <a:rPr lang="en-MY" altLang="zh-CN" sz="2000" dirty="0" err="1"/>
              <a:t>Center</a:t>
            </a:r>
            <a:r>
              <a:rPr lang="en-MY" altLang="zh-CN" sz="2000" dirty="0"/>
              <a:t>, Details of Service Providers [online] Available at: &lt;http://ts.4thservice.org/portal/ </a:t>
            </a:r>
            <a:r>
              <a:rPr lang="en-MY" altLang="zh-CN" sz="2000" dirty="0" err="1"/>
              <a:t>vipAndSolution</a:t>
            </a:r>
            <a:r>
              <a:rPr lang="en-MY" altLang="zh-CN" sz="2000" dirty="0"/>
              <a:t>/detail/e2dec50d6aca4a28916e18dfffe0c9c6/1&gt;.</a:t>
            </a:r>
          </a:p>
        </p:txBody>
      </p:sp>
    </p:spTree>
    <p:extLst>
      <p:ext uri="{BB962C8B-B14F-4D97-AF65-F5344CB8AC3E}">
        <p14:creationId xmlns:p14="http://schemas.microsoft.com/office/powerpoint/2010/main" val="15937438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 name="Rectangle 76">
            <a:extLst>
              <a:ext uri="{FF2B5EF4-FFF2-40B4-BE49-F238E27FC236}">
                <a16:creationId xmlns:a16="http://schemas.microsoft.com/office/drawing/2014/main" id="{F12E7CC5-C78B-4EBD-9565-3FA00FAA6C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Smiling Face with No Fill">
            <a:extLst>
              <a:ext uri="{FF2B5EF4-FFF2-40B4-BE49-F238E27FC236}">
                <a16:creationId xmlns:a16="http://schemas.microsoft.com/office/drawing/2014/main" id="{10E8A485-E132-4046-B0B1-284ABFB84B0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4988" y="1744515"/>
            <a:ext cx="3368969" cy="3368969"/>
          </a:xfrm>
          <a:prstGeom prst="rect">
            <a:avLst/>
          </a:prstGeom>
        </p:spPr>
      </p:pic>
      <p:sp>
        <p:nvSpPr>
          <p:cNvPr id="104" name="Freeform: Shape 78">
            <a:extLst>
              <a:ext uri="{FF2B5EF4-FFF2-40B4-BE49-F238E27FC236}">
                <a16:creationId xmlns:a16="http://schemas.microsoft.com/office/drawing/2014/main" id="{3A4529A5-F675-429F-8044-01372BB134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992"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w="6857" cap="flat">
            <a:noFill/>
            <a:prstDash val="solid"/>
            <a:miter/>
          </a:ln>
        </p:spPr>
        <p:txBody>
          <a:bodyPr wrap="square" rtlCol="0" anchor="ctr">
            <a:noAutofit/>
          </a:bodyPr>
          <a:lstStyle/>
          <a:p>
            <a:endParaRPr lang="en-US"/>
          </a:p>
        </p:txBody>
      </p:sp>
      <p:sp>
        <p:nvSpPr>
          <p:cNvPr id="2" name="标题 1">
            <a:extLst>
              <a:ext uri="{FF2B5EF4-FFF2-40B4-BE49-F238E27FC236}">
                <a16:creationId xmlns:a16="http://schemas.microsoft.com/office/drawing/2014/main" id="{293F0166-1B56-4749-A810-026B6E5664D0}"/>
              </a:ext>
            </a:extLst>
          </p:cNvPr>
          <p:cNvSpPr>
            <a:spLocks noGrp="1"/>
          </p:cNvSpPr>
          <p:nvPr>
            <p:ph type="title"/>
          </p:nvPr>
        </p:nvSpPr>
        <p:spPr>
          <a:xfrm>
            <a:off x="5622061" y="762538"/>
            <a:ext cx="5649349" cy="3199862"/>
          </a:xfrm>
        </p:spPr>
        <p:txBody>
          <a:bodyPr vert="horz" lIns="91440" tIns="45720" rIns="91440" bIns="45720" rtlCol="0" anchor="b">
            <a:normAutofit/>
          </a:bodyPr>
          <a:lstStyle/>
          <a:p>
            <a:r>
              <a:rPr kumimoji="1" lang="en-US" altLang="zh-CN" sz="6600" kern="1200" dirty="0">
                <a:solidFill>
                  <a:srgbClr val="FFFFFF"/>
                </a:solidFill>
                <a:latin typeface="+mj-lt"/>
                <a:ea typeface="+mj-ea"/>
                <a:cs typeface="+mj-cs"/>
              </a:rPr>
              <a:t>Thank you </a:t>
            </a:r>
            <a:r>
              <a:rPr lang="en-US" altLang="zh-CN" sz="6600" kern="1200" dirty="0">
                <a:solidFill>
                  <a:srgbClr val="FFFFFF"/>
                </a:solidFill>
                <a:latin typeface="+mj-lt"/>
                <a:ea typeface="+mj-ea"/>
                <a:cs typeface="+mj-cs"/>
              </a:rPr>
              <a:t>for watching</a:t>
            </a:r>
            <a:endParaRPr kumimoji="1" lang="en-US" altLang="zh-CN" sz="6600" kern="1200" dirty="0">
              <a:solidFill>
                <a:srgbClr val="FFFFFF"/>
              </a:solidFill>
              <a:latin typeface="+mj-lt"/>
              <a:ea typeface="+mj-ea"/>
              <a:cs typeface="+mj-cs"/>
            </a:endParaRPr>
          </a:p>
        </p:txBody>
      </p:sp>
      <p:sp>
        <p:nvSpPr>
          <p:cNvPr id="105" name="sketch line">
            <a:extLst>
              <a:ext uri="{FF2B5EF4-FFF2-40B4-BE49-F238E27FC236}">
                <a16:creationId xmlns:a16="http://schemas.microsoft.com/office/drawing/2014/main" id="{63DAB858-5A0C-4AFF-AAC6-705EDF8DB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17682" y="4043302"/>
            <a:ext cx="5303520" cy="18288"/>
          </a:xfrm>
          <a:custGeom>
            <a:avLst/>
            <a:gdLst>
              <a:gd name="connsiteX0" fmla="*/ 0 w 5303520"/>
              <a:gd name="connsiteY0" fmla="*/ 0 h 18288"/>
              <a:gd name="connsiteX1" fmla="*/ 556870 w 5303520"/>
              <a:gd name="connsiteY1" fmla="*/ 0 h 18288"/>
              <a:gd name="connsiteX2" fmla="*/ 1272845 w 5303520"/>
              <a:gd name="connsiteY2" fmla="*/ 0 h 18288"/>
              <a:gd name="connsiteX3" fmla="*/ 1882750 w 5303520"/>
              <a:gd name="connsiteY3" fmla="*/ 0 h 18288"/>
              <a:gd name="connsiteX4" fmla="*/ 2439619 w 5303520"/>
              <a:gd name="connsiteY4" fmla="*/ 0 h 18288"/>
              <a:gd name="connsiteX5" fmla="*/ 3155594 w 5303520"/>
              <a:gd name="connsiteY5" fmla="*/ 0 h 18288"/>
              <a:gd name="connsiteX6" fmla="*/ 3818534 w 5303520"/>
              <a:gd name="connsiteY6" fmla="*/ 0 h 18288"/>
              <a:gd name="connsiteX7" fmla="*/ 4481474 w 5303520"/>
              <a:gd name="connsiteY7" fmla="*/ 0 h 18288"/>
              <a:gd name="connsiteX8" fmla="*/ 5303520 w 5303520"/>
              <a:gd name="connsiteY8" fmla="*/ 0 h 18288"/>
              <a:gd name="connsiteX9" fmla="*/ 5303520 w 5303520"/>
              <a:gd name="connsiteY9" fmla="*/ 18288 h 18288"/>
              <a:gd name="connsiteX10" fmla="*/ 4746650 w 5303520"/>
              <a:gd name="connsiteY10" fmla="*/ 18288 h 18288"/>
              <a:gd name="connsiteX11" fmla="*/ 4242816 w 5303520"/>
              <a:gd name="connsiteY11" fmla="*/ 18288 h 18288"/>
              <a:gd name="connsiteX12" fmla="*/ 3526841 w 5303520"/>
              <a:gd name="connsiteY12" fmla="*/ 18288 h 18288"/>
              <a:gd name="connsiteX13" fmla="*/ 2969971 w 5303520"/>
              <a:gd name="connsiteY13" fmla="*/ 18288 h 18288"/>
              <a:gd name="connsiteX14" fmla="*/ 2253996 w 5303520"/>
              <a:gd name="connsiteY14" fmla="*/ 18288 h 18288"/>
              <a:gd name="connsiteX15" fmla="*/ 1484986 w 5303520"/>
              <a:gd name="connsiteY15" fmla="*/ 18288 h 18288"/>
              <a:gd name="connsiteX16" fmla="*/ 875081 w 5303520"/>
              <a:gd name="connsiteY16" fmla="*/ 18288 h 18288"/>
              <a:gd name="connsiteX17" fmla="*/ 0 w 5303520"/>
              <a:gd name="connsiteY17" fmla="*/ 18288 h 18288"/>
              <a:gd name="connsiteX18" fmla="*/ 0 w 530352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03520" h="18288" fill="none" extrusionOk="0">
                <a:moveTo>
                  <a:pt x="0" y="0"/>
                </a:moveTo>
                <a:cubicBezTo>
                  <a:pt x="191807" y="-19560"/>
                  <a:pt x="373092" y="14032"/>
                  <a:pt x="556870" y="0"/>
                </a:cubicBezTo>
                <a:cubicBezTo>
                  <a:pt x="740648" y="-14032"/>
                  <a:pt x="1109645" y="5886"/>
                  <a:pt x="1272845" y="0"/>
                </a:cubicBezTo>
                <a:cubicBezTo>
                  <a:pt x="1436045" y="-5886"/>
                  <a:pt x="1723352" y="-21940"/>
                  <a:pt x="1882750" y="0"/>
                </a:cubicBezTo>
                <a:cubicBezTo>
                  <a:pt x="2042148" y="21940"/>
                  <a:pt x="2308812" y="-23394"/>
                  <a:pt x="2439619" y="0"/>
                </a:cubicBezTo>
                <a:cubicBezTo>
                  <a:pt x="2570426" y="23394"/>
                  <a:pt x="2936980" y="-3315"/>
                  <a:pt x="3155594" y="0"/>
                </a:cubicBezTo>
                <a:cubicBezTo>
                  <a:pt x="3374208" y="3315"/>
                  <a:pt x="3528026" y="24519"/>
                  <a:pt x="3818534" y="0"/>
                </a:cubicBezTo>
                <a:cubicBezTo>
                  <a:pt x="4109042" y="-24519"/>
                  <a:pt x="4161759" y="-18720"/>
                  <a:pt x="4481474" y="0"/>
                </a:cubicBezTo>
                <a:cubicBezTo>
                  <a:pt x="4801189" y="18720"/>
                  <a:pt x="5011126" y="27308"/>
                  <a:pt x="5303520" y="0"/>
                </a:cubicBezTo>
                <a:cubicBezTo>
                  <a:pt x="5304050" y="6954"/>
                  <a:pt x="5304254" y="12839"/>
                  <a:pt x="5303520" y="18288"/>
                </a:cubicBezTo>
                <a:cubicBezTo>
                  <a:pt x="5132450" y="501"/>
                  <a:pt x="4953391" y="18714"/>
                  <a:pt x="4746650" y="18288"/>
                </a:cubicBezTo>
                <a:cubicBezTo>
                  <a:pt x="4539909" y="17863"/>
                  <a:pt x="4361261" y="7168"/>
                  <a:pt x="4242816" y="18288"/>
                </a:cubicBezTo>
                <a:cubicBezTo>
                  <a:pt x="4124371" y="29408"/>
                  <a:pt x="3754907" y="21026"/>
                  <a:pt x="3526841" y="18288"/>
                </a:cubicBezTo>
                <a:cubicBezTo>
                  <a:pt x="3298775" y="15550"/>
                  <a:pt x="3164473" y="3913"/>
                  <a:pt x="2969971" y="18288"/>
                </a:cubicBezTo>
                <a:cubicBezTo>
                  <a:pt x="2775469" y="32664"/>
                  <a:pt x="2608536" y="2050"/>
                  <a:pt x="2253996" y="18288"/>
                </a:cubicBezTo>
                <a:cubicBezTo>
                  <a:pt x="1899456" y="34526"/>
                  <a:pt x="1752044" y="28789"/>
                  <a:pt x="1484986" y="18288"/>
                </a:cubicBezTo>
                <a:cubicBezTo>
                  <a:pt x="1217928" y="7788"/>
                  <a:pt x="1060609" y="-4784"/>
                  <a:pt x="875081" y="18288"/>
                </a:cubicBezTo>
                <a:cubicBezTo>
                  <a:pt x="689553" y="41360"/>
                  <a:pt x="188846" y="25228"/>
                  <a:pt x="0" y="18288"/>
                </a:cubicBezTo>
                <a:cubicBezTo>
                  <a:pt x="-570" y="9279"/>
                  <a:pt x="132" y="5100"/>
                  <a:pt x="0" y="0"/>
                </a:cubicBezTo>
                <a:close/>
              </a:path>
              <a:path w="5303520" h="18288" stroke="0" extrusionOk="0">
                <a:moveTo>
                  <a:pt x="0" y="0"/>
                </a:moveTo>
                <a:cubicBezTo>
                  <a:pt x="181149" y="2038"/>
                  <a:pt x="442175" y="-27591"/>
                  <a:pt x="609905" y="0"/>
                </a:cubicBezTo>
                <a:cubicBezTo>
                  <a:pt x="777636" y="27591"/>
                  <a:pt x="947554" y="-24271"/>
                  <a:pt x="1113739" y="0"/>
                </a:cubicBezTo>
                <a:cubicBezTo>
                  <a:pt x="1279924" y="24271"/>
                  <a:pt x="1721318" y="-30891"/>
                  <a:pt x="1882750" y="0"/>
                </a:cubicBezTo>
                <a:cubicBezTo>
                  <a:pt x="2044182" y="30891"/>
                  <a:pt x="2270822" y="-14002"/>
                  <a:pt x="2492654" y="0"/>
                </a:cubicBezTo>
                <a:cubicBezTo>
                  <a:pt x="2714486" y="14002"/>
                  <a:pt x="2822632" y="27292"/>
                  <a:pt x="3102559" y="0"/>
                </a:cubicBezTo>
                <a:cubicBezTo>
                  <a:pt x="3382487" y="-27292"/>
                  <a:pt x="3489743" y="-31235"/>
                  <a:pt x="3871570" y="0"/>
                </a:cubicBezTo>
                <a:cubicBezTo>
                  <a:pt x="4253397" y="31235"/>
                  <a:pt x="4301475" y="22800"/>
                  <a:pt x="4428439" y="0"/>
                </a:cubicBezTo>
                <a:cubicBezTo>
                  <a:pt x="4555403" y="-22800"/>
                  <a:pt x="5018410" y="43534"/>
                  <a:pt x="5303520" y="0"/>
                </a:cubicBezTo>
                <a:cubicBezTo>
                  <a:pt x="5302837" y="5414"/>
                  <a:pt x="5302800" y="12510"/>
                  <a:pt x="5303520" y="18288"/>
                </a:cubicBezTo>
                <a:cubicBezTo>
                  <a:pt x="5082751" y="18456"/>
                  <a:pt x="4993374" y="24100"/>
                  <a:pt x="4746650" y="18288"/>
                </a:cubicBezTo>
                <a:cubicBezTo>
                  <a:pt x="4499926" y="12477"/>
                  <a:pt x="4368648" y="-7187"/>
                  <a:pt x="4083710" y="18288"/>
                </a:cubicBezTo>
                <a:cubicBezTo>
                  <a:pt x="3798772" y="43763"/>
                  <a:pt x="3729434" y="5501"/>
                  <a:pt x="3473806" y="18288"/>
                </a:cubicBezTo>
                <a:cubicBezTo>
                  <a:pt x="3218178" y="31075"/>
                  <a:pt x="3056855" y="30003"/>
                  <a:pt x="2704795" y="18288"/>
                </a:cubicBezTo>
                <a:cubicBezTo>
                  <a:pt x="2352735" y="6573"/>
                  <a:pt x="2319447" y="29257"/>
                  <a:pt x="1935785" y="18288"/>
                </a:cubicBezTo>
                <a:cubicBezTo>
                  <a:pt x="1552123" y="7320"/>
                  <a:pt x="1532619" y="-467"/>
                  <a:pt x="1378915" y="18288"/>
                </a:cubicBezTo>
                <a:cubicBezTo>
                  <a:pt x="1225211" y="37043"/>
                  <a:pt x="1038692" y="34308"/>
                  <a:pt x="715975" y="18288"/>
                </a:cubicBezTo>
                <a:cubicBezTo>
                  <a:pt x="393258" y="2268"/>
                  <a:pt x="303768" y="26944"/>
                  <a:pt x="0" y="18288"/>
                </a:cubicBezTo>
                <a:cubicBezTo>
                  <a:pt x="-306" y="11061"/>
                  <a:pt x="-655" y="7751"/>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5263825"/>
      </p:ext>
    </p:extLst>
  </p:cSld>
  <p:clrMapOvr>
    <a:masterClrMapping/>
  </p:clrMapOvr>
  <p:transition spd="slow">
    <p:wheel spokes="1"/>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4" descr="Boxes On Rack In Warehouse">
            <a:extLst>
              <a:ext uri="{FF2B5EF4-FFF2-40B4-BE49-F238E27FC236}">
                <a16:creationId xmlns:a16="http://schemas.microsoft.com/office/drawing/2014/main" id="{5C9E6EAB-58A9-4229-A91B-481A414A7A51}"/>
              </a:ext>
            </a:extLst>
          </p:cNvPr>
          <p:cNvPicPr>
            <a:picLocks noChangeAspect="1"/>
          </p:cNvPicPr>
          <p:nvPr/>
        </p:nvPicPr>
        <p:blipFill rotWithShape="1">
          <a:blip r:embed="rId2">
            <a:alphaModFix amt="35000"/>
          </a:blip>
          <a:srcRect t="4349" b="11382"/>
          <a:stretch/>
        </p:blipFill>
        <p:spPr>
          <a:xfrm>
            <a:off x="20" y="10"/>
            <a:ext cx="12191980" cy="6857990"/>
          </a:xfrm>
          <a:prstGeom prst="rect">
            <a:avLst/>
          </a:prstGeom>
        </p:spPr>
      </p:pic>
      <p:sp>
        <p:nvSpPr>
          <p:cNvPr id="2" name="标题 1">
            <a:extLst>
              <a:ext uri="{FF2B5EF4-FFF2-40B4-BE49-F238E27FC236}">
                <a16:creationId xmlns:a16="http://schemas.microsoft.com/office/drawing/2014/main" id="{C0458BA1-54D5-48FD-B36F-26E572FFD7D0}"/>
              </a:ext>
            </a:extLst>
          </p:cNvPr>
          <p:cNvSpPr>
            <a:spLocks noGrp="1"/>
          </p:cNvSpPr>
          <p:nvPr>
            <p:ph type="title"/>
          </p:nvPr>
        </p:nvSpPr>
        <p:spPr>
          <a:xfrm>
            <a:off x="838200" y="365125"/>
            <a:ext cx="10515600" cy="1325563"/>
          </a:xfrm>
        </p:spPr>
        <p:txBody>
          <a:bodyPr>
            <a:normAutofit/>
          </a:bodyPr>
          <a:lstStyle/>
          <a:p>
            <a:r>
              <a:rPr lang="en-US" altLang="zh-CN">
                <a:solidFill>
                  <a:srgbClr val="FFFFFF"/>
                </a:solidFill>
              </a:rPr>
              <a:t>Introduction</a:t>
            </a:r>
            <a:endParaRPr lang="zh-CN" altLang="en-US">
              <a:solidFill>
                <a:srgbClr val="FFFFFF"/>
              </a:solidFill>
            </a:endParaRPr>
          </a:p>
        </p:txBody>
      </p:sp>
      <p:sp>
        <p:nvSpPr>
          <p:cNvPr id="3" name="内容占位符 2">
            <a:extLst>
              <a:ext uri="{FF2B5EF4-FFF2-40B4-BE49-F238E27FC236}">
                <a16:creationId xmlns:a16="http://schemas.microsoft.com/office/drawing/2014/main" id="{85E78390-9E1A-4B97-8CDD-BD9C8592C838}"/>
              </a:ext>
            </a:extLst>
          </p:cNvPr>
          <p:cNvSpPr>
            <a:spLocks noGrp="1"/>
          </p:cNvSpPr>
          <p:nvPr>
            <p:ph idx="1"/>
          </p:nvPr>
        </p:nvSpPr>
        <p:spPr>
          <a:xfrm>
            <a:off x="838200" y="1825625"/>
            <a:ext cx="10515600" cy="4351338"/>
          </a:xfrm>
        </p:spPr>
        <p:txBody>
          <a:bodyPr>
            <a:normAutofit/>
          </a:bodyPr>
          <a:lstStyle/>
          <a:p>
            <a:pPr marL="0" indent="0" algn="just">
              <a:buNone/>
            </a:pPr>
            <a:r>
              <a:rPr lang="en-US" altLang="zh-CN" dirty="0">
                <a:solidFill>
                  <a:srgbClr val="FFFFFF"/>
                </a:solidFill>
              </a:rPr>
              <a:t>Today, stores are all around everyone. It is a traditional retail business organization, while the modern retail business model is gradually transforming into the new retail. It is a business model derived from the new era, with consumers as the core and data and information technology as the retail format. In this paper, I will develop a Web-based intelligent store management system to provide a solution for the management of retail enterprises to effectively improve their adaptability to the online and offline retail business environment, which will be the focus of research and exploration in this paper [1].</a:t>
            </a:r>
            <a:endParaRPr lang="zh-CN" altLang="en-US" dirty="0">
              <a:solidFill>
                <a:srgbClr val="FFFFFF"/>
              </a:solidFill>
            </a:endParaRPr>
          </a:p>
        </p:txBody>
      </p:sp>
    </p:spTree>
    <p:extLst>
      <p:ext uri="{BB962C8B-B14F-4D97-AF65-F5344CB8AC3E}">
        <p14:creationId xmlns:p14="http://schemas.microsoft.com/office/powerpoint/2010/main" val="1282653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5527047A-183F-49BA-8A88-816EAC39ABA9}"/>
              </a:ext>
            </a:extLst>
          </p:cNvPr>
          <p:cNvSpPr>
            <a:spLocks noGrp="1"/>
          </p:cNvSpPr>
          <p:nvPr>
            <p:ph type="title"/>
          </p:nvPr>
        </p:nvSpPr>
        <p:spPr>
          <a:xfrm>
            <a:off x="643467" y="321734"/>
            <a:ext cx="10905066" cy="1135737"/>
          </a:xfrm>
        </p:spPr>
        <p:txBody>
          <a:bodyPr>
            <a:normAutofit/>
          </a:bodyPr>
          <a:lstStyle/>
          <a:p>
            <a:r>
              <a:rPr lang="en-US" altLang="zh-CN" sz="3600"/>
              <a:t>Background</a:t>
            </a:r>
            <a:endParaRPr lang="zh-CN" altLang="en-US" sz="3600" dirty="0"/>
          </a:p>
        </p:txBody>
      </p:sp>
      <p:sp>
        <p:nvSpPr>
          <p:cNvPr id="19" name="内容占位符 2">
            <a:extLst>
              <a:ext uri="{FF2B5EF4-FFF2-40B4-BE49-F238E27FC236}">
                <a16:creationId xmlns:a16="http://schemas.microsoft.com/office/drawing/2014/main" id="{FA28A9D2-1877-4E4B-81F0-70BB3555684E}"/>
              </a:ext>
            </a:extLst>
          </p:cNvPr>
          <p:cNvSpPr>
            <a:spLocks noGrp="1"/>
          </p:cNvSpPr>
          <p:nvPr>
            <p:ph idx="1"/>
          </p:nvPr>
        </p:nvSpPr>
        <p:spPr>
          <a:xfrm>
            <a:off x="643467" y="1782981"/>
            <a:ext cx="10905066" cy="4393982"/>
          </a:xfrm>
        </p:spPr>
        <p:txBody>
          <a:bodyPr>
            <a:normAutofit/>
          </a:bodyPr>
          <a:lstStyle/>
          <a:p>
            <a:pPr algn="just"/>
            <a:r>
              <a:rPr lang="en-US" altLang="zh-CN" sz="2000" dirty="0"/>
              <a:t>The retail industry has a long history of development. By studying the evolution of the global retail industry, it can be found that the goal of retail companies is to obtain more customer traffic, higher purchase rates and higher customer loyalty at lower costs, and people move from physical stores to the Internet and from the Internet to mobile Internet [2]. The industry can only get the most efficient customer traffic by making corresponding changes.</a:t>
            </a:r>
          </a:p>
          <a:p>
            <a:pPr algn="just"/>
            <a:r>
              <a:rPr lang="en-US" altLang="zh-CN" sz="2000" dirty="0"/>
              <a:t>With the rapid development of network information technology, emerging forms of online retailing appear in people's lives, and the establishment of Alibaba in China in 1999, the online retailing model continues to influence and change the shopping behavior of consumers, while the physical retail industry still has many problems such as unreasonable resource allocation and high costs in the development process due to the lack of relevant experience [3]. Therefore, retail enterprises should fully understand the online and offline retail environment and develop a reasonable marketing model based on this, which is the main problem facing the development of retail enterprises at present</a:t>
            </a:r>
            <a:endParaRPr lang="zh-CN" altLang="en-US" sz="2000" dirty="0"/>
          </a:p>
        </p:txBody>
      </p:sp>
      <p:sp>
        <p:nvSpPr>
          <p:cNvPr id="2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83056509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Freeform: Shape 23">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1" name="Group 25">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27"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42"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43"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44"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45"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46"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标题 1">
            <a:extLst>
              <a:ext uri="{FF2B5EF4-FFF2-40B4-BE49-F238E27FC236}">
                <a16:creationId xmlns:a16="http://schemas.microsoft.com/office/drawing/2014/main" id="{CB98E1DE-C73B-4B7E-88AE-1BD7819857B7}"/>
              </a:ext>
            </a:extLst>
          </p:cNvPr>
          <p:cNvSpPr>
            <a:spLocks noGrp="1"/>
          </p:cNvSpPr>
          <p:nvPr>
            <p:ph type="title"/>
          </p:nvPr>
        </p:nvSpPr>
        <p:spPr>
          <a:xfrm>
            <a:off x="396032" y="685800"/>
            <a:ext cx="3254254" cy="5105400"/>
          </a:xfrm>
        </p:spPr>
        <p:txBody>
          <a:bodyPr>
            <a:normAutofit/>
          </a:bodyPr>
          <a:lstStyle/>
          <a:p>
            <a:r>
              <a:rPr lang="en-US" altLang="zh-CN" sz="3700" dirty="0">
                <a:solidFill>
                  <a:srgbClr val="FFFFFF"/>
                </a:solidFill>
              </a:rPr>
              <a:t>Observations &amp; Comparisons of existing Systems</a:t>
            </a:r>
            <a:endParaRPr lang="zh-CN" altLang="en-US" sz="3700" dirty="0">
              <a:solidFill>
                <a:srgbClr val="FFFFFF"/>
              </a:solidFill>
            </a:endParaRPr>
          </a:p>
        </p:txBody>
      </p:sp>
      <p:graphicFrame>
        <p:nvGraphicFramePr>
          <p:cNvPr id="19" name="内容占位符 6">
            <a:extLst>
              <a:ext uri="{FF2B5EF4-FFF2-40B4-BE49-F238E27FC236}">
                <a16:creationId xmlns:a16="http://schemas.microsoft.com/office/drawing/2014/main" id="{8DAA12CF-270A-4DE6-8CE6-EEF2BF16DB00}"/>
              </a:ext>
            </a:extLst>
          </p:cNvPr>
          <p:cNvGraphicFramePr>
            <a:graphicFrameLocks noGrp="1"/>
          </p:cNvGraphicFramePr>
          <p:nvPr>
            <p:ph idx="1"/>
            <p:extLst>
              <p:ext uri="{D42A27DB-BD31-4B8C-83A1-F6EECF244321}">
                <p14:modId xmlns:p14="http://schemas.microsoft.com/office/powerpoint/2010/main" val="2059538749"/>
              </p:ext>
            </p:extLst>
          </p:nvPr>
        </p:nvGraphicFramePr>
        <p:xfrm>
          <a:off x="5010151" y="794944"/>
          <a:ext cx="6496659" cy="5130368"/>
        </p:xfrm>
        <a:graphic>
          <a:graphicData uri="http://schemas.openxmlformats.org/drawingml/2006/table">
            <a:tbl>
              <a:tblPr firstRow="1" firstCol="1" bandRow="1"/>
              <a:tblGrid>
                <a:gridCol w="368622">
                  <a:extLst>
                    <a:ext uri="{9D8B030D-6E8A-4147-A177-3AD203B41FA5}">
                      <a16:colId xmlns:a16="http://schemas.microsoft.com/office/drawing/2014/main" val="1516693859"/>
                    </a:ext>
                  </a:extLst>
                </a:gridCol>
                <a:gridCol w="923466">
                  <a:extLst>
                    <a:ext uri="{9D8B030D-6E8A-4147-A177-3AD203B41FA5}">
                      <a16:colId xmlns:a16="http://schemas.microsoft.com/office/drawing/2014/main" val="2645073406"/>
                    </a:ext>
                  </a:extLst>
                </a:gridCol>
                <a:gridCol w="3089996">
                  <a:extLst>
                    <a:ext uri="{9D8B030D-6E8A-4147-A177-3AD203B41FA5}">
                      <a16:colId xmlns:a16="http://schemas.microsoft.com/office/drawing/2014/main" val="3487363271"/>
                    </a:ext>
                  </a:extLst>
                </a:gridCol>
                <a:gridCol w="2114575">
                  <a:extLst>
                    <a:ext uri="{9D8B030D-6E8A-4147-A177-3AD203B41FA5}">
                      <a16:colId xmlns:a16="http://schemas.microsoft.com/office/drawing/2014/main" val="883260756"/>
                    </a:ext>
                  </a:extLst>
                </a:gridCol>
              </a:tblGrid>
              <a:tr h="291303">
                <a:tc>
                  <a:txBody>
                    <a:bodyPr/>
                    <a:lstStyle/>
                    <a:p>
                      <a:pPr algn="l" fontAlgn="ctr">
                        <a:lnSpc>
                          <a:spcPct val="150000"/>
                        </a:lnSpc>
                        <a:spcBef>
                          <a:spcPts val="0"/>
                        </a:spcBef>
                        <a:spcAft>
                          <a:spcPts val="0"/>
                        </a:spcAft>
                      </a:pPr>
                      <a:r>
                        <a:rPr lang="en-MY" sz="1100" b="1" i="0" u="none" strike="noStrike">
                          <a:effectLst/>
                          <a:latin typeface="Times New Roman" panose="02020603050405020304" pitchFamily="18" charset="0"/>
                          <a:ea typeface="等线" panose="02010600030101010101" pitchFamily="2" charset="-122"/>
                        </a:rPr>
                        <a:t>No</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1" i="0" u="none" strike="noStrike">
                          <a:effectLst/>
                          <a:latin typeface="Times New Roman" panose="02020603050405020304" pitchFamily="18" charset="0"/>
                          <a:ea typeface="等线" panose="02010600030101010101" pitchFamily="2" charset="-122"/>
                        </a:rPr>
                        <a:t>System Title</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1" i="0" u="none" strike="noStrike" dirty="0">
                          <a:effectLst/>
                          <a:latin typeface="Times New Roman" panose="02020603050405020304" pitchFamily="18" charset="0"/>
                          <a:ea typeface="等线" panose="02010600030101010101" pitchFamily="2" charset="-122"/>
                        </a:rPr>
                        <a:t>Introduction</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1" i="0" u="none" strike="noStrike" dirty="0">
                          <a:effectLst/>
                          <a:latin typeface="Times New Roman" panose="02020603050405020304" pitchFamily="18" charset="0"/>
                          <a:ea typeface="等线" panose="02010600030101010101" pitchFamily="2" charset="-122"/>
                        </a:rPr>
                        <a:t>Advantage Features</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45447512"/>
                  </a:ext>
                </a:extLst>
              </a:tr>
              <a:tr h="1339218">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1</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IQmetrix</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US" sz="1100" b="0" i="0" u="none" strike="noStrike" dirty="0" err="1">
                          <a:solidFill>
                            <a:srgbClr val="333333"/>
                          </a:solidFill>
                          <a:effectLst/>
                          <a:latin typeface="Times New Roman" panose="02020603050405020304" pitchFamily="18" charset="0"/>
                          <a:ea typeface="等线" panose="02010600030101010101" pitchFamily="2" charset="-122"/>
                        </a:rPr>
                        <a:t>iQmetrix</a:t>
                      </a:r>
                      <a:r>
                        <a:rPr lang="en-US" sz="1100" b="0" i="0" u="none" strike="noStrike" dirty="0">
                          <a:solidFill>
                            <a:srgbClr val="333333"/>
                          </a:solidFill>
                          <a:effectLst/>
                          <a:latin typeface="Times New Roman" panose="02020603050405020304" pitchFamily="18" charset="0"/>
                          <a:ea typeface="等线" panose="02010600030101010101" pitchFamily="2" charset="-122"/>
                        </a:rPr>
                        <a:t> provides integrated POS, retail management and software solutions that help wireless, repair and specialty retailers create an outstanding customer experience [4].</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1. Scalable</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2. Easy to use</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3. Advanced Security</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4. No more outdated technologies</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37002122"/>
                  </a:ext>
                </a:extLst>
              </a:tr>
              <a:tr h="821409">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2</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Springboard</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Springboard Retail's point-of-sale and retail management software provides retailers with data to support more rational sales strategies [5].</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1. Data driven</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2. Built-in flexibility</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3. Easy Export</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88700174"/>
                  </a:ext>
                </a:extLst>
              </a:tr>
              <a:tr h="1080314">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3</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Retail Pro</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Retail Pro is the global leader in retail management software, known worldwide for its rich functionality, cross-country capabilities, and unmatched flexibility [6].</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1. Internationalization</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2. Mining complex data</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effectLst/>
                          <a:latin typeface="Times New Roman" panose="02020603050405020304" pitchFamily="18" charset="0"/>
                          <a:ea typeface="等线" panose="02010600030101010101" pitchFamily="2" charset="-122"/>
                        </a:rPr>
                        <a:t>3. Inventory management</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66172508"/>
                  </a:ext>
                </a:extLst>
              </a:tr>
              <a:tr h="1598124">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4</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a:effectLst/>
                          <a:latin typeface="Times New Roman" panose="02020603050405020304" pitchFamily="18" charset="0"/>
                          <a:ea typeface="等线" panose="02010600030101010101" pitchFamily="2" charset="-122"/>
                        </a:rPr>
                        <a:t>ChainDrive</a:t>
                      </a:r>
                      <a:endParaRPr lang="en-MY" altLang="zh-CN" sz="1300" b="0" i="0" u="none" strike="noStrike">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US" sz="1100" b="0" i="0" u="none" strike="noStrike" dirty="0" err="1">
                          <a:solidFill>
                            <a:srgbClr val="333333"/>
                          </a:solidFill>
                          <a:effectLst/>
                          <a:latin typeface="Times New Roman" panose="02020603050405020304" pitchFamily="18" charset="0"/>
                          <a:ea typeface="等线" panose="02010600030101010101" pitchFamily="2" charset="-122"/>
                        </a:rPr>
                        <a:t>ChainDrive</a:t>
                      </a:r>
                      <a:r>
                        <a:rPr lang="en-US" sz="1100" b="0" i="0" u="none" strike="noStrike" dirty="0">
                          <a:solidFill>
                            <a:srgbClr val="333333"/>
                          </a:solidFill>
                          <a:effectLst/>
                          <a:latin typeface="Times New Roman" panose="02020603050405020304" pitchFamily="18" charset="0"/>
                          <a:ea typeface="等线" panose="02010600030101010101" pitchFamily="2" charset="-122"/>
                        </a:rPr>
                        <a:t> is composed entirely of retail process components and is a single-source omnichannel software on which users can base their management activities and implement many operations [5].</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1. Mobile Friendly</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2. Loss Prevention</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3. Employee Productivity</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4. Track Store Performance</a:t>
                      </a:r>
                      <a:endParaRPr lang="en-MY" altLang="zh-CN" sz="1300" b="0" i="0" u="none" strike="noStrike" dirty="0">
                        <a:effectLst/>
                        <a:latin typeface="Arial" panose="020B0604020202020204" pitchFamily="34" charset="0"/>
                      </a:endParaRPr>
                    </a:p>
                    <a:p>
                      <a:pPr algn="l" fontAlgn="ctr">
                        <a:lnSpc>
                          <a:spcPct val="150000"/>
                        </a:lnSpc>
                        <a:spcBef>
                          <a:spcPts val="0"/>
                        </a:spcBef>
                        <a:spcAft>
                          <a:spcPts val="0"/>
                        </a:spcAft>
                      </a:pPr>
                      <a:r>
                        <a:rPr lang="en-MY" sz="1100" b="0" i="0" u="none" strike="noStrike" dirty="0">
                          <a:solidFill>
                            <a:srgbClr val="333333"/>
                          </a:solidFill>
                          <a:effectLst/>
                          <a:latin typeface="Times New Roman" panose="02020603050405020304" pitchFamily="18" charset="0"/>
                          <a:ea typeface="等线" panose="02010600030101010101" pitchFamily="2" charset="-122"/>
                        </a:rPr>
                        <a:t>5. Using Data Mining Techniques</a:t>
                      </a:r>
                      <a:endParaRPr lang="en-MY" altLang="zh-CN" sz="1300" b="0" i="0" u="none" strike="noStrike" dirty="0">
                        <a:effectLst/>
                        <a:latin typeface="Arial" panose="020B0604020202020204" pitchFamily="34" charset="0"/>
                      </a:endParaRPr>
                    </a:p>
                  </a:txBody>
                  <a:tcPr marL="48136" marR="48136" marT="6686"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93128593"/>
                  </a:ext>
                </a:extLst>
              </a:tr>
            </a:tbl>
          </a:graphicData>
        </a:graphic>
      </p:graphicFrame>
    </p:spTree>
    <p:extLst>
      <p:ext uri="{BB962C8B-B14F-4D97-AF65-F5344CB8AC3E}">
        <p14:creationId xmlns:p14="http://schemas.microsoft.com/office/powerpoint/2010/main" val="367313580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4875614C-63A8-4FBA-A827-A2B5BFF90588}"/>
              </a:ext>
            </a:extLst>
          </p:cNvPr>
          <p:cNvSpPr>
            <a:spLocks noGrp="1"/>
          </p:cNvSpPr>
          <p:nvPr>
            <p:ph type="title"/>
          </p:nvPr>
        </p:nvSpPr>
        <p:spPr>
          <a:xfrm>
            <a:off x="838200" y="365125"/>
            <a:ext cx="10515600" cy="1325563"/>
          </a:xfrm>
        </p:spPr>
        <p:txBody>
          <a:bodyPr>
            <a:normAutofit/>
          </a:bodyPr>
          <a:lstStyle/>
          <a:p>
            <a:r>
              <a:rPr lang="en-US" altLang="zh-CN" sz="5400" dirty="0"/>
              <a:t>Related Work</a:t>
            </a:r>
            <a:endParaRPr lang="zh-CN" altLang="en-US" sz="5400" dirty="0"/>
          </a:p>
        </p:txBody>
      </p:sp>
      <p:sp>
        <p:nvSpPr>
          <p:cNvPr id="3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3E88C1F5-8494-4BE6-B018-ACF86B5991F7}"/>
              </a:ext>
            </a:extLst>
          </p:cNvPr>
          <p:cNvSpPr>
            <a:spLocks noGrp="1"/>
          </p:cNvSpPr>
          <p:nvPr>
            <p:ph idx="1"/>
          </p:nvPr>
        </p:nvSpPr>
        <p:spPr>
          <a:xfrm>
            <a:off x="838200" y="1929384"/>
            <a:ext cx="10515600" cy="4251960"/>
          </a:xfrm>
        </p:spPr>
        <p:txBody>
          <a:bodyPr>
            <a:normAutofit/>
          </a:bodyPr>
          <a:lstStyle/>
          <a:p>
            <a:pPr algn="just"/>
            <a:r>
              <a:rPr lang="en-US" altLang="zh-CN" sz="2200" dirty="0"/>
              <a:t>The system proposed by G </a:t>
            </a:r>
            <a:r>
              <a:rPr lang="en-US" altLang="zh-CN" sz="2200" dirty="0" err="1"/>
              <a:t>Divya</a:t>
            </a:r>
            <a:r>
              <a:rPr lang="en-US" altLang="zh-CN" sz="2200" dirty="0"/>
              <a:t> Jyothi and K </a:t>
            </a:r>
            <a:r>
              <a:rPr lang="en-US" altLang="zh-CN" sz="2200" dirty="0" err="1"/>
              <a:t>Navya</a:t>
            </a:r>
            <a:r>
              <a:rPr lang="en-US" altLang="zh-CN" sz="2200" dirty="0"/>
              <a:t> is a store management system Web Application based on Web server development. In order to overcome the problem of out-of-stock in stores, the author proposes a store management framework [7].</a:t>
            </a:r>
          </a:p>
          <a:p>
            <a:pPr algn="just"/>
            <a:r>
              <a:rPr lang="en-US" altLang="zh-CN" sz="2200" dirty="0"/>
              <a:t>Fan Wei and Zhang Qian of Xi'an Petroleum University in China designed the system for the online store. The author describes in detail how the system will implement these functions, how to design the relationship between various entities, and a detailed database design [8].</a:t>
            </a:r>
          </a:p>
          <a:p>
            <a:pPr algn="just"/>
            <a:r>
              <a:rPr lang="en-US" altLang="zh-CN" sz="2200" dirty="0"/>
              <a:t>Md. </a:t>
            </a:r>
            <a:r>
              <a:rPr lang="en-US" altLang="zh-CN" sz="2200" dirty="0" err="1"/>
              <a:t>Abdur</a:t>
            </a:r>
            <a:r>
              <a:rPr lang="en-US" altLang="zh-CN" sz="2200" dirty="0"/>
              <a:t> Ra​​him and </a:t>
            </a:r>
            <a:r>
              <a:rPr lang="en-US" altLang="zh-CN" sz="2200" dirty="0" err="1"/>
              <a:t>Rafat</a:t>
            </a:r>
            <a:r>
              <a:rPr lang="en-US" altLang="zh-CN" sz="2200" dirty="0"/>
              <a:t> Ara, Department of Computer Science and Engineering, German University, Bangladesh. They recommend implementing point-of-sale software that is widely used in retail businesses. The app generates all necessary buy and sell reports, reducing human error and paperwork [9].</a:t>
            </a:r>
            <a:endParaRPr lang="zh-CN" altLang="en-US" sz="2200" dirty="0"/>
          </a:p>
        </p:txBody>
      </p:sp>
    </p:spTree>
    <p:extLst>
      <p:ext uri="{BB962C8B-B14F-4D97-AF65-F5344CB8AC3E}">
        <p14:creationId xmlns:p14="http://schemas.microsoft.com/office/powerpoint/2010/main" val="310348019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64BA1B2-A069-4956-AAA9-2DD0D4C6EB0F}"/>
              </a:ext>
            </a:extLst>
          </p:cNvPr>
          <p:cNvSpPr>
            <a:spLocks noGrp="1"/>
          </p:cNvSpPr>
          <p:nvPr>
            <p:ph type="title"/>
          </p:nvPr>
        </p:nvSpPr>
        <p:spPr>
          <a:xfrm>
            <a:off x="686834" y="1153572"/>
            <a:ext cx="3200400" cy="4461163"/>
          </a:xfrm>
        </p:spPr>
        <p:txBody>
          <a:bodyPr>
            <a:normAutofit/>
          </a:bodyPr>
          <a:lstStyle/>
          <a:p>
            <a:r>
              <a:rPr lang="en-US" altLang="zh-CN" dirty="0">
                <a:solidFill>
                  <a:srgbClr val="FFFFFF"/>
                </a:solidFill>
              </a:rPr>
              <a:t>Problem Statement</a:t>
            </a:r>
            <a:endParaRPr lang="zh-CN" altLang="en-US" dirty="0">
              <a:solidFill>
                <a:srgbClr val="FFFFFF"/>
              </a:solidFill>
            </a:endParaRPr>
          </a:p>
        </p:txBody>
      </p:sp>
      <p:sp>
        <p:nvSpPr>
          <p:cNvPr id="21"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内容占位符 2">
            <a:extLst>
              <a:ext uri="{FF2B5EF4-FFF2-40B4-BE49-F238E27FC236}">
                <a16:creationId xmlns:a16="http://schemas.microsoft.com/office/drawing/2014/main" id="{2447678C-A56A-4B9E-92FD-6C85D55FC2B6}"/>
              </a:ext>
            </a:extLst>
          </p:cNvPr>
          <p:cNvSpPr>
            <a:spLocks noGrp="1"/>
          </p:cNvSpPr>
          <p:nvPr>
            <p:ph idx="1"/>
          </p:nvPr>
        </p:nvSpPr>
        <p:spPr>
          <a:xfrm>
            <a:off x="4447308" y="591344"/>
            <a:ext cx="6906491" cy="5585619"/>
          </a:xfrm>
        </p:spPr>
        <p:txBody>
          <a:bodyPr anchor="ctr">
            <a:normAutofit/>
          </a:bodyPr>
          <a:lstStyle/>
          <a:p>
            <a:pPr marL="0" indent="0">
              <a:buNone/>
            </a:pPr>
            <a:r>
              <a:rPr lang="en-US" altLang="zh-CN" sz="2400" b="1" dirty="0"/>
              <a:t>1. High operation and management costs of traditional retail stores</a:t>
            </a:r>
          </a:p>
          <a:p>
            <a:pPr marL="0" indent="0">
              <a:buNone/>
            </a:pPr>
            <a:r>
              <a:rPr lang="en-US" altLang="zh-CN" sz="2400" dirty="0"/>
              <a:t>In today's high growth of the Internet retail channel, the speed of commodity renewal is increasingly fast, while in traditional retail stores, shelves and shelves of goods, as well as a variety of data reports queried by manual statistical query records are very time-consuming , which makes the store operation and management costs are high. In addition, the stores themselves have high comprehensive operating costs, such as labor, management, and resource issues, and can only make high-cost investments and compressed returns [10]. </a:t>
            </a:r>
            <a:endParaRPr lang="zh-CN" altLang="en-US" sz="2400" dirty="0"/>
          </a:p>
        </p:txBody>
      </p:sp>
    </p:spTree>
    <p:extLst>
      <p:ext uri="{BB962C8B-B14F-4D97-AF65-F5344CB8AC3E}">
        <p14:creationId xmlns:p14="http://schemas.microsoft.com/office/powerpoint/2010/main" val="317580100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A3399F67-E616-48B4-8A10-CF814038864A}"/>
              </a:ext>
            </a:extLst>
          </p:cNvPr>
          <p:cNvSpPr>
            <a:spLocks noGrp="1"/>
          </p:cNvSpPr>
          <p:nvPr>
            <p:ph type="title"/>
          </p:nvPr>
        </p:nvSpPr>
        <p:spPr>
          <a:xfrm>
            <a:off x="686834" y="1153572"/>
            <a:ext cx="3200400" cy="4461163"/>
          </a:xfrm>
        </p:spPr>
        <p:txBody>
          <a:bodyPr>
            <a:normAutofit/>
          </a:bodyPr>
          <a:lstStyle/>
          <a:p>
            <a:r>
              <a:rPr lang="en-US" altLang="zh-CN">
                <a:solidFill>
                  <a:srgbClr val="FFFFFF"/>
                </a:solidFill>
              </a:rPr>
              <a:t>Problem Statement (con’t)</a:t>
            </a:r>
            <a:endParaRPr lang="zh-CN" altLang="en-US">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内容占位符 2">
            <a:extLst>
              <a:ext uri="{FF2B5EF4-FFF2-40B4-BE49-F238E27FC236}">
                <a16:creationId xmlns:a16="http://schemas.microsoft.com/office/drawing/2014/main" id="{3EE08B0F-FE71-4F19-983B-DCA01CC64540}"/>
              </a:ext>
            </a:extLst>
          </p:cNvPr>
          <p:cNvSpPr>
            <a:spLocks noGrp="1"/>
          </p:cNvSpPr>
          <p:nvPr>
            <p:ph idx="1"/>
          </p:nvPr>
        </p:nvSpPr>
        <p:spPr>
          <a:xfrm>
            <a:off x="4447308" y="591344"/>
            <a:ext cx="6906491" cy="5585619"/>
          </a:xfrm>
        </p:spPr>
        <p:txBody>
          <a:bodyPr anchor="ctr">
            <a:normAutofit/>
          </a:bodyPr>
          <a:lstStyle/>
          <a:p>
            <a:pPr marL="0" indent="0">
              <a:buNone/>
            </a:pPr>
            <a:r>
              <a:rPr lang="en-US" altLang="zh-CN" b="1" dirty="0"/>
              <a:t>2. Traditional offline retail stores have a limited number of customers to reach</a:t>
            </a:r>
            <a:endParaRPr lang="en-US" altLang="zh-CN" dirty="0"/>
          </a:p>
          <a:p>
            <a:pPr marL="0" indent="0">
              <a:buNone/>
            </a:pPr>
            <a:r>
              <a:rPr lang="en-US" altLang="zh-CN" dirty="0"/>
              <a:t>Today, due to the development of the Covid-19 virus epidemic, more and more people are changing their shopping habits. Instead of shopping at offline events, they are shopping online. In traditional retail stores, consumers can only purchase items that exist in the store at a defined time and place. This makes the number of customers in traditional offline retail stores limited [11].</a:t>
            </a:r>
          </a:p>
          <a:p>
            <a:endParaRPr lang="zh-CN" altLang="en-US" dirty="0"/>
          </a:p>
        </p:txBody>
      </p:sp>
    </p:spTree>
    <p:extLst>
      <p:ext uri="{BB962C8B-B14F-4D97-AF65-F5344CB8AC3E}">
        <p14:creationId xmlns:p14="http://schemas.microsoft.com/office/powerpoint/2010/main" val="38970515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A6928D78-489D-4445-A420-76E5E15D39E5}"/>
              </a:ext>
            </a:extLst>
          </p:cNvPr>
          <p:cNvSpPr>
            <a:spLocks noGrp="1"/>
          </p:cNvSpPr>
          <p:nvPr>
            <p:ph type="title"/>
          </p:nvPr>
        </p:nvSpPr>
        <p:spPr>
          <a:xfrm>
            <a:off x="686834" y="1153572"/>
            <a:ext cx="3200400" cy="4461163"/>
          </a:xfrm>
        </p:spPr>
        <p:txBody>
          <a:bodyPr>
            <a:normAutofit/>
          </a:bodyPr>
          <a:lstStyle/>
          <a:p>
            <a:r>
              <a:rPr lang="en-US" altLang="zh-CN">
                <a:solidFill>
                  <a:srgbClr val="FFFFFF"/>
                </a:solidFill>
              </a:rPr>
              <a:t>Problem Statement (con’t)</a:t>
            </a:r>
            <a:endParaRPr lang="zh-CN" altLang="en-US">
              <a:solidFill>
                <a:srgbClr val="FFFFFF"/>
              </a:solidFill>
            </a:endParaRPr>
          </a:p>
        </p:txBody>
      </p:sp>
      <p:sp>
        <p:nvSpPr>
          <p:cNvPr id="16"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内容占位符 2">
            <a:extLst>
              <a:ext uri="{FF2B5EF4-FFF2-40B4-BE49-F238E27FC236}">
                <a16:creationId xmlns:a16="http://schemas.microsoft.com/office/drawing/2014/main" id="{F02C8C22-1634-43D4-9753-36F04D819B9E}"/>
              </a:ext>
            </a:extLst>
          </p:cNvPr>
          <p:cNvSpPr>
            <a:spLocks noGrp="1"/>
          </p:cNvSpPr>
          <p:nvPr>
            <p:ph idx="1"/>
          </p:nvPr>
        </p:nvSpPr>
        <p:spPr>
          <a:xfrm>
            <a:off x="4447308" y="591344"/>
            <a:ext cx="6906491" cy="5585619"/>
          </a:xfrm>
        </p:spPr>
        <p:txBody>
          <a:bodyPr anchor="ctr">
            <a:normAutofit/>
          </a:bodyPr>
          <a:lstStyle/>
          <a:p>
            <a:pPr marL="0" indent="0">
              <a:buNone/>
            </a:pPr>
            <a:r>
              <a:rPr lang="en-US" altLang="zh-CN" b="1" dirty="0"/>
              <a:t>3. Difficulty in aggregating merchandise statistics in traditional retail stores</a:t>
            </a:r>
            <a:endParaRPr lang="en-US" altLang="zh-CN" dirty="0"/>
          </a:p>
          <a:p>
            <a:pPr marL="0" indent="0">
              <a:buNone/>
            </a:pPr>
            <a:r>
              <a:rPr lang="en-US" altLang="zh-CN" dirty="0"/>
              <a:t>For traditional retail stores, the majority of their operations are labor-based and the traditional calculation methods do not have excellent statistical aggregation capabilities [18]. It makes the merchandise statistics prone to computational errors when counting a large number of goods [12].</a:t>
            </a:r>
          </a:p>
          <a:p>
            <a:pPr marL="0" indent="0">
              <a:buNone/>
            </a:pPr>
            <a:endParaRPr lang="zh-CN" altLang="en-US" dirty="0"/>
          </a:p>
        </p:txBody>
      </p:sp>
    </p:spTree>
    <p:extLst>
      <p:ext uri="{BB962C8B-B14F-4D97-AF65-F5344CB8AC3E}">
        <p14:creationId xmlns:p14="http://schemas.microsoft.com/office/powerpoint/2010/main" val="396588376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2265</TotalTime>
  <Words>2798</Words>
  <Application>Microsoft Office PowerPoint</Application>
  <PresentationFormat>宽屏</PresentationFormat>
  <Paragraphs>341</Paragraphs>
  <Slides>28</Slides>
  <Notes>0</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28</vt:i4>
      </vt:variant>
    </vt:vector>
  </HeadingPairs>
  <TitlesOfParts>
    <vt:vector size="35" baseType="lpstr">
      <vt:lpstr>等线</vt:lpstr>
      <vt:lpstr>等线 Light</vt:lpstr>
      <vt:lpstr>Arial</vt:lpstr>
      <vt:lpstr>Calibri</vt:lpstr>
      <vt:lpstr>Times New Roman</vt:lpstr>
      <vt:lpstr>Wingdings</vt:lpstr>
      <vt:lpstr>Office 主题​​</vt:lpstr>
      <vt:lpstr>Development of a Web-Based Smart Store Management System for Retail Store</vt:lpstr>
      <vt:lpstr>Table of Content</vt:lpstr>
      <vt:lpstr>Introduction</vt:lpstr>
      <vt:lpstr>Background</vt:lpstr>
      <vt:lpstr>Observations &amp; Comparisons of existing Systems</vt:lpstr>
      <vt:lpstr>Related Work</vt:lpstr>
      <vt:lpstr>Problem Statement</vt:lpstr>
      <vt:lpstr>Problem Statement (con’t)</vt:lpstr>
      <vt:lpstr>Problem Statement (con’t)</vt:lpstr>
      <vt:lpstr>Problem Statement (con’t)</vt:lpstr>
      <vt:lpstr>Aim</vt:lpstr>
      <vt:lpstr>Objectives</vt:lpstr>
      <vt:lpstr>Justification</vt:lpstr>
      <vt:lpstr>Scope</vt:lpstr>
      <vt:lpstr>Research Method</vt:lpstr>
      <vt:lpstr>Development Method-SDLC</vt:lpstr>
      <vt:lpstr>Major Milestone (Gantt Chart)</vt:lpstr>
      <vt:lpstr>Constraints and Assumptions</vt:lpstr>
      <vt:lpstr>Resources</vt:lpstr>
      <vt:lpstr>Software</vt:lpstr>
      <vt:lpstr>External Bodies Involved</vt:lpstr>
      <vt:lpstr>Project Plan</vt:lpstr>
      <vt:lpstr>Project Plan (con’t)</vt:lpstr>
      <vt:lpstr>Project Plan (con’t)</vt:lpstr>
      <vt:lpstr>References</vt:lpstr>
      <vt:lpstr>References (con’t)</vt:lpstr>
      <vt:lpstr>References (con’t)</vt:lpstr>
      <vt:lpstr>Thank you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Development of a Web-Based Smart Store Management System for Retail Store</dc:title>
  <dc:creator>Yu Yue</dc:creator>
  <cp:lastModifiedBy>Yu Yue</cp:lastModifiedBy>
  <cp:revision>9</cp:revision>
  <dcterms:created xsi:type="dcterms:W3CDTF">2022-02-21T15:14:31Z</dcterms:created>
  <dcterms:modified xsi:type="dcterms:W3CDTF">2022-02-23T05:18:12Z</dcterms:modified>
</cp:coreProperties>
</file>

<file path=docProps/thumbnail.jpeg>
</file>